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notesSlides/notesSlide30.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ink/ink29.xml" ContentType="application/inkml+xml"/>
  <Override PartName="/ppt/notesSlides/notesSlide89.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54"/>
  </p:notesMasterIdLst>
  <p:sldIdLst>
    <p:sldId id="718" r:id="rId2"/>
    <p:sldId id="776" r:id="rId3"/>
    <p:sldId id="725" r:id="rId4"/>
    <p:sldId id="731" r:id="rId5"/>
    <p:sldId id="754" r:id="rId6"/>
    <p:sldId id="726" r:id="rId7"/>
    <p:sldId id="751" r:id="rId8"/>
    <p:sldId id="752" r:id="rId9"/>
    <p:sldId id="712" r:id="rId10"/>
    <p:sldId id="740" r:id="rId11"/>
    <p:sldId id="728" r:id="rId12"/>
    <p:sldId id="760" r:id="rId13"/>
    <p:sldId id="757" r:id="rId14"/>
    <p:sldId id="755" r:id="rId15"/>
    <p:sldId id="717" r:id="rId16"/>
    <p:sldId id="729" r:id="rId17"/>
    <p:sldId id="730" r:id="rId18"/>
    <p:sldId id="761" r:id="rId19"/>
    <p:sldId id="773" r:id="rId20"/>
    <p:sldId id="774" r:id="rId21"/>
    <p:sldId id="748" r:id="rId22"/>
    <p:sldId id="555" r:id="rId23"/>
    <p:sldId id="763" r:id="rId24"/>
    <p:sldId id="747" r:id="rId25"/>
    <p:sldId id="741" r:id="rId26"/>
    <p:sldId id="727" r:id="rId27"/>
    <p:sldId id="764" r:id="rId28"/>
    <p:sldId id="780" r:id="rId29"/>
    <p:sldId id="766" r:id="rId30"/>
    <p:sldId id="721" r:id="rId31"/>
    <p:sldId id="742" r:id="rId32"/>
    <p:sldId id="743" r:id="rId33"/>
    <p:sldId id="765" r:id="rId34"/>
    <p:sldId id="722" r:id="rId35"/>
    <p:sldId id="781" r:id="rId36"/>
    <p:sldId id="782" r:id="rId37"/>
    <p:sldId id="772" r:id="rId38"/>
    <p:sldId id="713" r:id="rId39"/>
    <p:sldId id="767" r:id="rId40"/>
    <p:sldId id="768" r:id="rId41"/>
    <p:sldId id="769" r:id="rId42"/>
    <p:sldId id="770" r:id="rId43"/>
    <p:sldId id="744" r:id="rId44"/>
    <p:sldId id="714" r:id="rId45"/>
    <p:sldId id="756" r:id="rId46"/>
    <p:sldId id="715" r:id="rId47"/>
    <p:sldId id="716" r:id="rId48"/>
    <p:sldId id="724" r:id="rId49"/>
    <p:sldId id="762" r:id="rId50"/>
    <p:sldId id="723" r:id="rId51"/>
    <p:sldId id="777" r:id="rId52"/>
    <p:sldId id="778" r:id="rId53"/>
    <p:sldId id="779" r:id="rId54"/>
    <p:sldId id="739" r:id="rId55"/>
    <p:sldId id="745" r:id="rId56"/>
    <p:sldId id="746" r:id="rId57"/>
    <p:sldId id="736" r:id="rId58"/>
    <p:sldId id="737" r:id="rId59"/>
    <p:sldId id="738" r:id="rId60"/>
    <p:sldId id="600" r:id="rId61"/>
    <p:sldId id="734" r:id="rId62"/>
    <p:sldId id="771" r:id="rId63"/>
    <p:sldId id="749" r:id="rId64"/>
    <p:sldId id="750" r:id="rId65"/>
    <p:sldId id="685" r:id="rId66"/>
    <p:sldId id="684" r:id="rId67"/>
    <p:sldId id="573" r:id="rId68"/>
    <p:sldId id="574" r:id="rId69"/>
    <p:sldId id="688" r:id="rId70"/>
    <p:sldId id="692" r:id="rId71"/>
    <p:sldId id="693" r:id="rId72"/>
    <p:sldId id="696" r:id="rId73"/>
    <p:sldId id="697" r:id="rId74"/>
    <p:sldId id="698" r:id="rId75"/>
    <p:sldId id="699" r:id="rId76"/>
    <p:sldId id="700" r:id="rId77"/>
    <p:sldId id="701" r:id="rId78"/>
    <p:sldId id="703" r:id="rId79"/>
    <p:sldId id="705" r:id="rId80"/>
    <p:sldId id="706" r:id="rId81"/>
    <p:sldId id="707" r:id="rId82"/>
    <p:sldId id="710" r:id="rId83"/>
    <p:sldId id="580" r:id="rId84"/>
    <p:sldId id="581" r:id="rId85"/>
    <p:sldId id="582" r:id="rId86"/>
    <p:sldId id="733" r:id="rId87"/>
    <p:sldId id="429" r:id="rId88"/>
    <p:sldId id="735" r:id="rId89"/>
    <p:sldId id="631" r:id="rId90"/>
    <p:sldId id="632" r:id="rId91"/>
    <p:sldId id="604" r:id="rId92"/>
    <p:sldId id="605" r:id="rId93"/>
    <p:sldId id="606" r:id="rId94"/>
    <p:sldId id="753" r:id="rId95"/>
    <p:sldId id="256" r:id="rId96"/>
    <p:sldId id="257" r:id="rId97"/>
    <p:sldId id="324" r:id="rId98"/>
    <p:sldId id="314" r:id="rId99"/>
    <p:sldId id="553" r:id="rId100"/>
    <p:sldId id="554" r:id="rId101"/>
    <p:sldId id="523" r:id="rId102"/>
    <p:sldId id="305" r:id="rId103"/>
    <p:sldId id="322" r:id="rId104"/>
    <p:sldId id="325" r:id="rId105"/>
    <p:sldId id="487" r:id="rId106"/>
    <p:sldId id="319" r:id="rId107"/>
    <p:sldId id="560" r:id="rId108"/>
    <p:sldId id="536" r:id="rId109"/>
    <p:sldId id="537" r:id="rId110"/>
    <p:sldId id="549" r:id="rId111"/>
    <p:sldId id="484" r:id="rId112"/>
    <p:sldId id="485" r:id="rId113"/>
    <p:sldId id="559" r:id="rId114"/>
    <p:sldId id="538" r:id="rId115"/>
    <p:sldId id="539" r:id="rId116"/>
    <p:sldId id="540" r:id="rId117"/>
    <p:sldId id="541" r:id="rId118"/>
    <p:sldId id="542" r:id="rId119"/>
    <p:sldId id="543" r:id="rId120"/>
    <p:sldId id="545" r:id="rId121"/>
    <p:sldId id="546" r:id="rId122"/>
    <p:sldId id="571" r:id="rId123"/>
    <p:sldId id="572" r:id="rId124"/>
    <p:sldId id="583" r:id="rId125"/>
    <p:sldId id="584" r:id="rId126"/>
    <p:sldId id="585" r:id="rId127"/>
    <p:sldId id="586" r:id="rId128"/>
    <p:sldId id="587" r:id="rId129"/>
    <p:sldId id="588" r:id="rId130"/>
    <p:sldId id="589" r:id="rId131"/>
    <p:sldId id="590" r:id="rId132"/>
    <p:sldId id="591" r:id="rId133"/>
    <p:sldId id="592" r:id="rId134"/>
    <p:sldId id="594" r:id="rId135"/>
    <p:sldId id="595" r:id="rId136"/>
    <p:sldId id="596" r:id="rId137"/>
    <p:sldId id="603" r:id="rId138"/>
    <p:sldId id="607" r:id="rId139"/>
    <p:sldId id="608" r:id="rId140"/>
    <p:sldId id="609" r:id="rId141"/>
    <p:sldId id="612" r:id="rId142"/>
    <p:sldId id="613" r:id="rId143"/>
    <p:sldId id="614" r:id="rId144"/>
    <p:sldId id="625" r:id="rId145"/>
    <p:sldId id="732" r:id="rId146"/>
    <p:sldId id="646" r:id="rId147"/>
    <p:sldId id="647" r:id="rId148"/>
    <p:sldId id="649" r:id="rId149"/>
    <p:sldId id="653" r:id="rId150"/>
    <p:sldId id="654" r:id="rId151"/>
    <p:sldId id="668" r:id="rId152"/>
    <p:sldId id="702" r:id="rId153"/>
  </p:sldIdLst>
  <p:sldSz cx="12192000" cy="6858000"/>
  <p:notesSz cx="6858000" cy="9144000"/>
  <p:custDataLst>
    <p:tags r:id="rId15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70" autoAdjust="0"/>
    <p:restoredTop sz="92570" autoAdjust="0"/>
  </p:normalViewPr>
  <p:slideViewPr>
    <p:cSldViewPr snapToGrid="0">
      <p:cViewPr>
        <p:scale>
          <a:sx n="57" d="100"/>
          <a:sy n="57" d="100"/>
        </p:scale>
        <p:origin x="1349" y="490"/>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gs" Target="tags/tag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6/29/2021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“Introduces students to key programming skills in Excel and R for data management, data visualization, and descriptive statistical analysis for policy making.“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22</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26</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this data be challenging to work with? How would you improve it?</a:t>
            </a:r>
          </a:p>
          <a:p>
            <a:r>
              <a:rPr lang="en-US" dirty="0"/>
              <a:t>What are the variables of this dataset?</a:t>
            </a:r>
          </a:p>
        </p:txBody>
      </p:sp>
      <p:sp>
        <p:nvSpPr>
          <p:cNvPr id="4" name="Slide Number Placeholder 3"/>
          <p:cNvSpPr>
            <a:spLocks noGrp="1"/>
          </p:cNvSpPr>
          <p:nvPr>
            <p:ph type="sldNum" sz="quarter" idx="5"/>
          </p:nvPr>
        </p:nvSpPr>
        <p:spPr/>
        <p:txBody>
          <a:bodyPr/>
          <a:lstStyle/>
          <a:p>
            <a:fld id="{6E955B39-7025-465C-8D04-7485E2797B37}" type="slidenum">
              <a:rPr lang="en-US" smtClean="0"/>
              <a:t>27</a:t>
            </a:fld>
            <a:endParaRPr lang="en-US"/>
          </a:p>
        </p:txBody>
      </p:sp>
    </p:spTree>
    <p:extLst>
      <p:ext uri="{BB962C8B-B14F-4D97-AF65-F5344CB8AC3E}">
        <p14:creationId xmlns:p14="http://schemas.microsoft.com/office/powerpoint/2010/main" val="10832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separate city and state into separate variables. Then you want year as one variable and the crime rate as another variable.</a:t>
            </a:r>
          </a:p>
          <a:p>
            <a:endParaRPr lang="en-US" dirty="0"/>
          </a:p>
          <a:p>
            <a:r>
              <a:rPr lang="en-US" dirty="0"/>
              <a:t>Once we get to R, we will use commands like </a:t>
            </a:r>
            <a:r>
              <a:rPr lang="en-US" dirty="0" err="1"/>
              <a:t>pivot_wider</a:t>
            </a:r>
            <a:r>
              <a:rPr lang="en-US" dirty="0"/>
              <a:t> and </a:t>
            </a:r>
            <a:r>
              <a:rPr lang="en-US" dirty="0" err="1"/>
              <a:t>pivot_longer</a:t>
            </a:r>
            <a:r>
              <a:rPr lang="en-US" dirty="0"/>
              <a:t> to do what we described here. Each row is one observation (a city during a certain year)</a:t>
            </a:r>
          </a:p>
        </p:txBody>
      </p:sp>
      <p:sp>
        <p:nvSpPr>
          <p:cNvPr id="4" name="Slide Number Placeholder 3"/>
          <p:cNvSpPr>
            <a:spLocks noGrp="1"/>
          </p:cNvSpPr>
          <p:nvPr>
            <p:ph type="sldNum" sz="quarter" idx="5"/>
          </p:nvPr>
        </p:nvSpPr>
        <p:spPr/>
        <p:txBody>
          <a:bodyPr/>
          <a:lstStyle/>
          <a:p>
            <a:fld id="{6E955B39-7025-465C-8D04-7485E2797B37}" type="slidenum">
              <a:rPr lang="en-US" smtClean="0"/>
              <a:t>28</a:t>
            </a:fld>
            <a:endParaRPr lang="en-US"/>
          </a:p>
        </p:txBody>
      </p:sp>
    </p:spTree>
    <p:extLst>
      <p:ext uri="{BB962C8B-B14F-4D97-AF65-F5344CB8AC3E}">
        <p14:creationId xmlns:p14="http://schemas.microsoft.com/office/powerpoint/2010/main" val="65557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Traffic_Crashes_SMALL</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29</a:t>
            </a:fld>
            <a:endParaRPr lang="en-US"/>
          </a:p>
        </p:txBody>
      </p:sp>
    </p:spTree>
    <p:extLst>
      <p:ext uri="{BB962C8B-B14F-4D97-AF65-F5344CB8AC3E}">
        <p14:creationId xmlns:p14="http://schemas.microsoft.com/office/powerpoint/2010/main" val="3712104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31</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32</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Traffic_Crashes_SMALL</a:t>
            </a:r>
            <a:endParaRPr lang="en-US" dirty="0"/>
          </a:p>
          <a:p>
            <a:r>
              <a:rPr lang="en-US" dirty="0"/>
              <a:t>I only kept crashes that happened on Oct. 31 (310 of 222,718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653527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for Dummies </a:t>
            </a:r>
            <a:r>
              <a:rPr lang="en-US" dirty="0" err="1"/>
              <a:t>pg</a:t>
            </a:r>
            <a:r>
              <a:rPr lang="en-US" dirty="0"/>
              <a:t> 177</a:t>
            </a:r>
          </a:p>
          <a:p>
            <a:r>
              <a:rPr lang="en-US" dirty="0"/>
              <a:t>Chapter 9</a:t>
            </a:r>
          </a:p>
        </p:txBody>
      </p:sp>
      <p:sp>
        <p:nvSpPr>
          <p:cNvPr id="4" name="Slide Number Placeholder 3"/>
          <p:cNvSpPr>
            <a:spLocks noGrp="1"/>
          </p:cNvSpPr>
          <p:nvPr>
            <p:ph type="sldNum" sz="quarter" idx="5"/>
          </p:nvPr>
        </p:nvSpPr>
        <p:spPr/>
        <p:txBody>
          <a:bodyPr/>
          <a:lstStyle/>
          <a:p>
            <a:fld id="{6E955B39-7025-465C-8D04-7485E2797B37}" type="slidenum">
              <a:rPr lang="en-US" smtClean="0"/>
              <a:t>34</a:t>
            </a:fld>
            <a:endParaRPr lang="en-US"/>
          </a:p>
        </p:txBody>
      </p:sp>
    </p:spTree>
    <p:extLst>
      <p:ext uri="{BB962C8B-B14F-4D97-AF65-F5344CB8AC3E}">
        <p14:creationId xmlns:p14="http://schemas.microsoft.com/office/powerpoint/2010/main" val="438924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39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rPr>
              <a:t>PPOL 205 will cover inferential methods (hypothesis testing, t-tests, confidence intervals, regression analysis), but will do so through policy-relevant case studies, real data sets, and applied assignments.</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36</a:t>
            </a:fld>
            <a:endParaRPr lang="en-US"/>
          </a:p>
        </p:txBody>
      </p:sp>
    </p:spTree>
    <p:extLst>
      <p:ext uri="{BB962C8B-B14F-4D97-AF65-F5344CB8AC3E}">
        <p14:creationId xmlns:p14="http://schemas.microsoft.com/office/powerpoint/2010/main" val="93184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data analysis involves statistics. </a:t>
            </a:r>
          </a:p>
        </p:txBody>
      </p:sp>
      <p:sp>
        <p:nvSpPr>
          <p:cNvPr id="4" name="Slide Number Placeholder 3"/>
          <p:cNvSpPr>
            <a:spLocks noGrp="1"/>
          </p:cNvSpPr>
          <p:nvPr>
            <p:ph type="sldNum" sz="quarter" idx="5"/>
          </p:nvPr>
        </p:nvSpPr>
        <p:spPr/>
        <p:txBody>
          <a:bodyPr/>
          <a:lstStyle/>
          <a:p>
            <a:fld id="{6E955B39-7025-465C-8D04-7485E2797B37}" type="slidenum">
              <a:rPr lang="en-US" smtClean="0"/>
              <a:t>37</a:t>
            </a:fld>
            <a:endParaRPr lang="en-US"/>
          </a:p>
        </p:txBody>
      </p:sp>
    </p:spTree>
    <p:extLst>
      <p:ext uri="{BB962C8B-B14F-4D97-AF65-F5344CB8AC3E}">
        <p14:creationId xmlns:p14="http://schemas.microsoft.com/office/powerpoint/2010/main" val="3927151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20</a:t>
            </a:r>
          </a:p>
        </p:txBody>
      </p:sp>
      <p:sp>
        <p:nvSpPr>
          <p:cNvPr id="4" name="Slide Number Placeholder 3"/>
          <p:cNvSpPr>
            <a:spLocks noGrp="1"/>
          </p:cNvSpPr>
          <p:nvPr>
            <p:ph type="sldNum" sz="quarter" idx="5"/>
          </p:nvPr>
        </p:nvSpPr>
        <p:spPr/>
        <p:txBody>
          <a:bodyPr/>
          <a:lstStyle/>
          <a:p>
            <a:fld id="{6E955B39-7025-465C-8D04-7485E2797B37}" type="slidenum">
              <a:rPr lang="en-US" smtClean="0"/>
              <a:t>38</a:t>
            </a:fld>
            <a:endParaRPr lang="en-US"/>
          </a:p>
        </p:txBody>
      </p:sp>
    </p:spTree>
    <p:extLst>
      <p:ext uri="{BB962C8B-B14F-4D97-AF65-F5344CB8AC3E}">
        <p14:creationId xmlns:p14="http://schemas.microsoft.com/office/powerpoint/2010/main" val="3094425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Hours</a:t>
            </a:r>
          </a:p>
          <a:p>
            <a:r>
              <a:rPr lang="en-US" dirty="0"/>
              <a:t>Values – Count of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39</a:t>
            </a:fld>
            <a:endParaRPr lang="en-US"/>
          </a:p>
        </p:txBody>
      </p:sp>
    </p:spTree>
    <p:extLst>
      <p:ext uri="{BB962C8B-B14F-4D97-AF65-F5344CB8AC3E}">
        <p14:creationId xmlns:p14="http://schemas.microsoft.com/office/powerpoint/2010/main" val="4237223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posted speeds</a:t>
            </a:r>
          </a:p>
          <a:p>
            <a:r>
              <a:rPr lang="en-US" dirty="0"/>
              <a:t>Values – Count of observations</a:t>
            </a:r>
          </a:p>
          <a:p>
            <a:r>
              <a:rPr lang="en-US" dirty="0"/>
              <a:t>Graph shows number of accidents that occurred within each posted speed limit. </a:t>
            </a:r>
          </a:p>
        </p:txBody>
      </p:sp>
      <p:sp>
        <p:nvSpPr>
          <p:cNvPr id="4" name="Slide Number Placeholder 3"/>
          <p:cNvSpPr>
            <a:spLocks noGrp="1"/>
          </p:cNvSpPr>
          <p:nvPr>
            <p:ph type="sldNum" sz="quarter" idx="5"/>
          </p:nvPr>
        </p:nvSpPr>
        <p:spPr/>
        <p:txBody>
          <a:bodyPr/>
          <a:lstStyle/>
          <a:p>
            <a:fld id="{6E955B39-7025-465C-8D04-7485E2797B37}" type="slidenum">
              <a:rPr lang="en-US" smtClean="0"/>
              <a:t>40</a:t>
            </a:fld>
            <a:endParaRPr lang="en-US"/>
          </a:p>
        </p:txBody>
      </p:sp>
    </p:spTree>
    <p:extLst>
      <p:ext uri="{BB962C8B-B14F-4D97-AF65-F5344CB8AC3E}">
        <p14:creationId xmlns:p14="http://schemas.microsoft.com/office/powerpoint/2010/main" val="403483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done alphabetically by default</a:t>
            </a:r>
          </a:p>
        </p:txBody>
      </p:sp>
      <p:sp>
        <p:nvSpPr>
          <p:cNvPr id="4" name="Slide Number Placeholder 3"/>
          <p:cNvSpPr>
            <a:spLocks noGrp="1"/>
          </p:cNvSpPr>
          <p:nvPr>
            <p:ph type="sldNum" sz="quarter" idx="5"/>
          </p:nvPr>
        </p:nvSpPr>
        <p:spPr/>
        <p:txBody>
          <a:bodyPr/>
          <a:lstStyle/>
          <a:p>
            <a:fld id="{6E955B39-7025-465C-8D04-7485E2797B37}" type="slidenum">
              <a:rPr lang="en-US" smtClean="0"/>
              <a:t>41</a:t>
            </a:fld>
            <a:endParaRPr lang="en-US"/>
          </a:p>
        </p:txBody>
      </p:sp>
    </p:spTree>
    <p:extLst>
      <p:ext uri="{BB962C8B-B14F-4D97-AF65-F5344CB8AC3E}">
        <p14:creationId xmlns:p14="http://schemas.microsoft.com/office/powerpoint/2010/main" val="2489554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a:t>
            </a:r>
            <a:r>
              <a:rPr lang="en-US" dirty="0" err="1"/>
              <a:t>pg</a:t>
            </a:r>
            <a:r>
              <a:rPr lang="en-US" dirty="0"/>
              <a:t> 57 </a:t>
            </a:r>
          </a:p>
        </p:txBody>
      </p:sp>
      <p:sp>
        <p:nvSpPr>
          <p:cNvPr id="4" name="Slide Number Placeholder 3"/>
          <p:cNvSpPr>
            <a:spLocks noGrp="1"/>
          </p:cNvSpPr>
          <p:nvPr>
            <p:ph type="sldNum" sz="quarter" idx="5"/>
          </p:nvPr>
        </p:nvSpPr>
        <p:spPr/>
        <p:txBody>
          <a:bodyPr/>
          <a:lstStyle/>
          <a:p>
            <a:fld id="{6E955B39-7025-465C-8D04-7485E2797B37}" type="slidenum">
              <a:rPr lang="en-US" smtClean="0"/>
              <a:t>43</a:t>
            </a:fld>
            <a:endParaRPr lang="en-US"/>
          </a:p>
        </p:txBody>
      </p:sp>
    </p:spTree>
    <p:extLst>
      <p:ext uri="{BB962C8B-B14F-4D97-AF65-F5344CB8AC3E}">
        <p14:creationId xmlns:p14="http://schemas.microsoft.com/office/powerpoint/2010/main" val="226344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111</a:t>
            </a:r>
          </a:p>
        </p:txBody>
      </p:sp>
      <p:sp>
        <p:nvSpPr>
          <p:cNvPr id="4" name="Slide Number Placeholder 3"/>
          <p:cNvSpPr>
            <a:spLocks noGrp="1"/>
          </p:cNvSpPr>
          <p:nvPr>
            <p:ph type="sldNum" sz="quarter" idx="5"/>
          </p:nvPr>
        </p:nvSpPr>
        <p:spPr/>
        <p:txBody>
          <a:bodyPr/>
          <a:lstStyle/>
          <a:p>
            <a:fld id="{6E955B39-7025-465C-8D04-7485E2797B37}" type="slidenum">
              <a:rPr lang="en-US" smtClean="0"/>
              <a:t>44</a:t>
            </a:fld>
            <a:endParaRPr lang="en-US"/>
          </a:p>
        </p:txBody>
      </p:sp>
    </p:spTree>
    <p:extLst>
      <p:ext uri="{BB962C8B-B14F-4D97-AF65-F5344CB8AC3E}">
        <p14:creationId xmlns:p14="http://schemas.microsoft.com/office/powerpoint/2010/main" val="1676398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51</a:t>
            </a:fld>
            <a:endParaRPr lang="en-US"/>
          </a:p>
        </p:txBody>
      </p:sp>
    </p:spTree>
    <p:extLst>
      <p:ext uri="{BB962C8B-B14F-4D97-AF65-F5344CB8AC3E}">
        <p14:creationId xmlns:p14="http://schemas.microsoft.com/office/powerpoint/2010/main" val="336083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3</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53</a:t>
            </a:fld>
            <a:endParaRPr lang="en-US"/>
          </a:p>
        </p:txBody>
      </p:sp>
    </p:spTree>
    <p:extLst>
      <p:ext uri="{BB962C8B-B14F-4D97-AF65-F5344CB8AC3E}">
        <p14:creationId xmlns:p14="http://schemas.microsoft.com/office/powerpoint/2010/main" val="256500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54</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61</a:t>
            </a:fld>
            <a:endParaRPr lang="en-US"/>
          </a:p>
        </p:txBody>
      </p:sp>
    </p:spTree>
    <p:extLst>
      <p:ext uri="{BB962C8B-B14F-4D97-AF65-F5344CB8AC3E}">
        <p14:creationId xmlns:p14="http://schemas.microsoft.com/office/powerpoint/2010/main" val="2307889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83</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84</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Feminism </a:t>
            </a:r>
            <a:r>
              <a:rPr lang="en-US" dirty="0" err="1"/>
              <a:t>pg</a:t>
            </a:r>
            <a:r>
              <a:rPr lang="en-US" dirty="0"/>
              <a:t> 82</a:t>
            </a:r>
          </a:p>
          <a:p>
            <a:r>
              <a:rPr lang="en-US" dirty="0"/>
              <a:t>Image from Storytelling with Data – </a:t>
            </a:r>
            <a:r>
              <a:rPr lang="en-US" dirty="0" err="1"/>
              <a:t>pg</a:t>
            </a:r>
            <a:r>
              <a:rPr lang="en-US" dirty="0"/>
              <a:t> 51. Exaggerated version was used by fox news.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a:t>
            </a:fld>
            <a:endParaRPr lang="en-US"/>
          </a:p>
        </p:txBody>
      </p:sp>
    </p:spTree>
    <p:extLst>
      <p:ext uri="{BB962C8B-B14F-4D97-AF65-F5344CB8AC3E}">
        <p14:creationId xmlns:p14="http://schemas.microsoft.com/office/powerpoint/2010/main" val="2638505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85</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87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88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96</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97</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98</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99</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100</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101</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graph was meant to use the same imagery as a graph that charted deaths in Iraq (blood dripping) but that design aspect did not carry over into their graph which made it look misleading even though it was not intended to be that way according to the creator. </a:t>
            </a:r>
          </a:p>
        </p:txBody>
      </p:sp>
      <p:sp>
        <p:nvSpPr>
          <p:cNvPr id="4" name="Slide Number Placeholder 3"/>
          <p:cNvSpPr>
            <a:spLocks noGrp="1"/>
          </p:cNvSpPr>
          <p:nvPr>
            <p:ph type="sldNum" sz="quarter" idx="5"/>
          </p:nvPr>
        </p:nvSpPr>
        <p:spPr/>
        <p:txBody>
          <a:bodyPr/>
          <a:lstStyle/>
          <a:p>
            <a:fld id="{6E955B39-7025-465C-8D04-7485E2797B37}" type="slidenum">
              <a:rPr lang="en-US" smtClean="0"/>
              <a:t>9</a:t>
            </a:fld>
            <a:endParaRPr lang="en-US"/>
          </a:p>
        </p:txBody>
      </p:sp>
    </p:spTree>
    <p:extLst>
      <p:ext uri="{BB962C8B-B14F-4D97-AF65-F5344CB8AC3E}">
        <p14:creationId xmlns:p14="http://schemas.microsoft.com/office/powerpoint/2010/main" val="3487749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102</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103</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104</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105</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107</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109</a:t>
            </a:fld>
            <a:endParaRPr lang="en-US"/>
          </a:p>
        </p:txBody>
      </p:sp>
    </p:spTree>
    <p:extLst>
      <p:ext uri="{BB962C8B-B14F-4D97-AF65-F5344CB8AC3E}">
        <p14:creationId xmlns:p14="http://schemas.microsoft.com/office/powerpoint/2010/main" val="27943433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111</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112</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113</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10</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114</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116</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117</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118</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119</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120</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121</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122</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124</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96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125</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126</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127</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128</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129</a:t>
            </a:fld>
            <a:endParaRPr lang="en-US"/>
          </a:p>
        </p:txBody>
      </p:sp>
    </p:spTree>
    <p:extLst>
      <p:ext uri="{BB962C8B-B14F-4D97-AF65-F5344CB8AC3E}">
        <p14:creationId xmlns:p14="http://schemas.microsoft.com/office/powerpoint/2010/main" val="26625598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130</a:t>
            </a:fld>
            <a:endParaRPr lang="en-US"/>
          </a:p>
        </p:txBody>
      </p:sp>
    </p:spTree>
    <p:extLst>
      <p:ext uri="{BB962C8B-B14F-4D97-AF65-F5344CB8AC3E}">
        <p14:creationId xmlns:p14="http://schemas.microsoft.com/office/powerpoint/2010/main" val="36930664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131</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132</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133</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134</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whenever we are talking about surveys</a:t>
            </a:r>
          </a:p>
        </p:txBody>
      </p:sp>
      <p:sp>
        <p:nvSpPr>
          <p:cNvPr id="4" name="Slide Number Placeholder 3"/>
          <p:cNvSpPr>
            <a:spLocks noGrp="1"/>
          </p:cNvSpPr>
          <p:nvPr>
            <p:ph type="sldNum" sz="quarter" idx="5"/>
          </p:nvPr>
        </p:nvSpPr>
        <p:spPr/>
        <p:txBody>
          <a:bodyPr/>
          <a:lstStyle/>
          <a:p>
            <a:fld id="{6E955B39-7025-465C-8D04-7485E2797B37}" type="slidenum">
              <a:rPr lang="en-US" smtClean="0"/>
              <a:t>14</a:t>
            </a:fld>
            <a:endParaRPr lang="en-US"/>
          </a:p>
        </p:txBody>
      </p:sp>
    </p:spTree>
    <p:extLst>
      <p:ext uri="{BB962C8B-B14F-4D97-AF65-F5344CB8AC3E}">
        <p14:creationId xmlns:p14="http://schemas.microsoft.com/office/powerpoint/2010/main" val="2923227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135</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136</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137</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140</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142</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143</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146</a:t>
            </a:fld>
            <a:endParaRPr lang="en-US"/>
          </a:p>
        </p:txBody>
      </p:sp>
    </p:spTree>
    <p:extLst>
      <p:ext uri="{BB962C8B-B14F-4D97-AF65-F5344CB8AC3E}">
        <p14:creationId xmlns:p14="http://schemas.microsoft.com/office/powerpoint/2010/main" val="21189526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147</a:t>
            </a:fld>
            <a:endParaRPr lang="en-US"/>
          </a:p>
        </p:txBody>
      </p:sp>
    </p:spTree>
    <p:extLst>
      <p:ext uri="{BB962C8B-B14F-4D97-AF65-F5344CB8AC3E}">
        <p14:creationId xmlns:p14="http://schemas.microsoft.com/office/powerpoint/2010/main" val="25676622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148</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150</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20</a:t>
            </a:fld>
            <a:endParaRPr lang="en-US"/>
          </a:p>
        </p:txBody>
      </p:sp>
    </p:spTree>
    <p:extLst>
      <p:ext uri="{BB962C8B-B14F-4D97-AF65-F5344CB8AC3E}">
        <p14:creationId xmlns:p14="http://schemas.microsoft.com/office/powerpoint/2010/main" val="37690369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H1 = Men and Women do on average different perceptions of their own health</a:t>
            </a:r>
          </a:p>
          <a:p>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151</a:t>
            </a:fld>
            <a:endParaRPr lang="en-US"/>
          </a:p>
        </p:txBody>
      </p:sp>
    </p:spTree>
    <p:extLst>
      <p:ext uri="{BB962C8B-B14F-4D97-AF65-F5344CB8AC3E}">
        <p14:creationId xmlns:p14="http://schemas.microsoft.com/office/powerpoint/2010/main" val="43488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6/29/2021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6/29/2021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6/29/2021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6/29/2021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6/29/2021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6/29/2021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6/29/2021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56.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57.png"/><Relationship Id="rId4" Type="http://schemas.openxmlformats.org/officeDocument/2006/relationships/notesSlide" Target="../notesSlides/notesSlide61.xml"/></Relationships>
</file>

<file path=ppt/slides/_rels/slide11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62.xml"/><Relationship Id="rId4"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65.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61.png"/><Relationship Id="rId4" Type="http://schemas.openxmlformats.org/officeDocument/2006/relationships/notesSlide" Target="../notesSlides/notesSlide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71.png"/><Relationship Id="rId5" Type="http://schemas.openxmlformats.org/officeDocument/2006/relationships/notesSlide" Target="../notesSlides/notesSlide82.xml"/><Relationship Id="rId4"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29.xml"/></Relationships>
</file>

<file path=ppt/slides/_rels/slide15.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hyperlink" Target="https://www.icpsr.umich.edu/web/pages/" TargetMode="External"/><Relationship Id="rId1" Type="http://schemas.openxmlformats.org/officeDocument/2006/relationships/slideLayout" Target="../slideLayouts/slideLayout2.xml"/><Relationship Id="rId5" Type="http://schemas.openxmlformats.org/officeDocument/2006/relationships/hyperlink" Target="https://researchguides.uic.edu/c.php?g=252510&amp;p=5246067" TargetMode="External"/><Relationship Id="rId4" Type="http://schemas.openxmlformats.org/officeDocument/2006/relationships/hyperlink" Target="https://www.data.gov/" TargetMode="External"/></Relationships>
</file>

<file path=ppt/slides/_rels/slide150.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37.xml"/><Relationship Id="rId26" Type="http://schemas.openxmlformats.org/officeDocument/2006/relationships/customXml" Target="../ink/ink41.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45.xml"/><Relationship Id="rId42" Type="http://schemas.openxmlformats.org/officeDocument/2006/relationships/customXml" Target="../ink/ink49.xml"/><Relationship Id="rId47" Type="http://schemas.openxmlformats.org/officeDocument/2006/relationships/image" Target="../media/image162.png"/><Relationship Id="rId50" Type="http://schemas.openxmlformats.org/officeDocument/2006/relationships/customXml" Target="../ink/ink53.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89.xml"/><Relationship Id="rId16" Type="http://schemas.openxmlformats.org/officeDocument/2006/relationships/customXml" Target="../ink/ink36.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40.xml"/><Relationship Id="rId32" Type="http://schemas.openxmlformats.org/officeDocument/2006/relationships/customXml" Target="../ink/ink44.xml"/><Relationship Id="rId37" Type="http://schemas.openxmlformats.org/officeDocument/2006/relationships/image" Target="../media/image157.png"/><Relationship Id="rId40" Type="http://schemas.openxmlformats.org/officeDocument/2006/relationships/customXml" Target="../ink/ink48.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30.xml"/><Relationship Id="rId9" Type="http://schemas.openxmlformats.org/officeDocument/2006/relationships/image" Target="../media/image143.png"/><Relationship Id="rId14" Type="http://schemas.openxmlformats.org/officeDocument/2006/relationships/customXml" Target="../ink/ink35.xml"/><Relationship Id="rId22" Type="http://schemas.openxmlformats.org/officeDocument/2006/relationships/customXml" Target="../ink/ink39.xml"/><Relationship Id="rId27" Type="http://schemas.openxmlformats.org/officeDocument/2006/relationships/image" Target="../media/image152.png"/><Relationship Id="rId30" Type="http://schemas.openxmlformats.org/officeDocument/2006/relationships/customXml" Target="../ink/ink43.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52.xml"/><Relationship Id="rId56" Type="http://schemas.openxmlformats.org/officeDocument/2006/relationships/customXml" Target="../ink/ink56.xml"/><Relationship Id="rId8" Type="http://schemas.openxmlformats.org/officeDocument/2006/relationships/customXml" Target="../ink/ink32.xml"/><Relationship Id="rId51" Type="http://schemas.openxmlformats.org/officeDocument/2006/relationships/image" Target="../media/image164.png"/><Relationship Id="rId3" Type="http://schemas.openxmlformats.org/officeDocument/2006/relationships/image" Target="../media/image26.png"/><Relationship Id="rId12" Type="http://schemas.openxmlformats.org/officeDocument/2006/relationships/customXml" Target="../ink/ink34.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47.xml"/><Relationship Id="rId46" Type="http://schemas.openxmlformats.org/officeDocument/2006/relationships/customXml" Target="../ink/ink51.xml"/><Relationship Id="rId20" Type="http://schemas.openxmlformats.org/officeDocument/2006/relationships/customXml" Target="../ink/ink38.xml"/><Relationship Id="rId41" Type="http://schemas.openxmlformats.org/officeDocument/2006/relationships/image" Target="../media/image159.png"/><Relationship Id="rId54" Type="http://schemas.openxmlformats.org/officeDocument/2006/relationships/customXml" Target="../ink/ink55.xml"/><Relationship Id="rId1" Type="http://schemas.openxmlformats.org/officeDocument/2006/relationships/slideLayout" Target="../slideLayouts/slideLayout2.xml"/><Relationship Id="rId6" Type="http://schemas.openxmlformats.org/officeDocument/2006/relationships/customXml" Target="../ink/ink31.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42.xml"/><Relationship Id="rId36" Type="http://schemas.openxmlformats.org/officeDocument/2006/relationships/customXml" Target="../ink/ink46.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33.xml"/><Relationship Id="rId31" Type="http://schemas.openxmlformats.org/officeDocument/2006/relationships/image" Target="../media/image154.png"/><Relationship Id="rId44" Type="http://schemas.openxmlformats.org/officeDocument/2006/relationships/customXml" Target="../ink/ink50.xml"/><Relationship Id="rId52" Type="http://schemas.openxmlformats.org/officeDocument/2006/relationships/customXml" Target="../ink/ink5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1.xml"/></Relationships>
</file>

<file path=ppt/slides/_rels/slide53.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162.png"/><Relationship Id="rId50" Type="http://schemas.openxmlformats.org/officeDocument/2006/relationships/customXml" Target="../ink/ink25.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30.xml"/><Relationship Id="rId16" Type="http://schemas.openxmlformats.org/officeDocument/2006/relationships/customXml" Target="../ink/ink8.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157.png"/><Relationship Id="rId40" Type="http://schemas.openxmlformats.org/officeDocument/2006/relationships/customXml" Target="../ink/ink20.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2.xml"/><Relationship Id="rId9" Type="http://schemas.openxmlformats.org/officeDocument/2006/relationships/image" Target="../media/image14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2.png"/><Relationship Id="rId30" Type="http://schemas.openxmlformats.org/officeDocument/2006/relationships/customXml" Target="../ink/ink15.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164.png"/><Relationship Id="rId3" Type="http://schemas.openxmlformats.org/officeDocument/2006/relationships/image" Target="../media/image26.png"/><Relationship Id="rId12" Type="http://schemas.openxmlformats.org/officeDocument/2006/relationships/customXml" Target="../ink/ink6.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159.png"/><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5.xml"/><Relationship Id="rId31" Type="http://schemas.openxmlformats.org/officeDocument/2006/relationships/image" Target="../media/image154.png"/><Relationship Id="rId44" Type="http://schemas.openxmlformats.org/officeDocument/2006/relationships/customXml" Target="../ink/ink22.xml"/><Relationship Id="rId52" Type="http://schemas.openxmlformats.org/officeDocument/2006/relationships/customXml" Target="../ink/ink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hyperlink" Target="http://www.rstudio.com/download"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www.cran.r-project.org/" TargetMode="External"/><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Programing &amp; Data Analysis for Public Policy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11010"/>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09" y="62842"/>
            <a:ext cx="4713548" cy="580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dirty="0"/>
              <a:t>Manipulating and Recoding Variables</a:t>
            </a:r>
            <a:r>
              <a:rPr lang="en-US" dirty="0"/>
              <a:t>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Game Plan: Manipulating Data in R</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748798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77654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Week 3 Lab</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EF76-BA69-4ABE-93FA-7A3C03D0342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FDBF585-27E6-44CC-BD39-F34F00B1B1CC}"/>
              </a:ext>
            </a:extLst>
          </p:cNvPr>
          <p:cNvSpPr>
            <a:spLocks noGrp="1"/>
          </p:cNvSpPr>
          <p:nvPr>
            <p:ph idx="1"/>
          </p:nvPr>
        </p:nvSpPr>
        <p:spPr/>
        <p:txBody>
          <a:bodyPr/>
          <a:lstStyle/>
          <a:p>
            <a:r>
              <a:rPr lang="en-US" dirty="0"/>
              <a:t>Primary vs secondary data</a:t>
            </a:r>
          </a:p>
          <a:p>
            <a:endParaRPr lang="en-US" dirty="0"/>
          </a:p>
          <a:p>
            <a:r>
              <a:rPr lang="en-US" dirty="0"/>
              <a:t>Quality</a:t>
            </a:r>
          </a:p>
          <a:p>
            <a:endParaRPr lang="en-US" dirty="0"/>
          </a:p>
          <a:p>
            <a:r>
              <a:rPr lang="en-US" dirty="0"/>
              <a:t>Who collected it, how was it collected, why was it collected?</a:t>
            </a:r>
          </a:p>
        </p:txBody>
      </p:sp>
    </p:spTree>
    <p:extLst>
      <p:ext uri="{BB962C8B-B14F-4D97-AF65-F5344CB8AC3E}">
        <p14:creationId xmlns:p14="http://schemas.microsoft.com/office/powerpoint/2010/main" val="32364606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7838-0BC8-4488-BBFF-471F518893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FD69B4-934C-47E4-83A9-7948CBDAA629}"/>
              </a:ext>
            </a:extLst>
          </p:cNvPr>
          <p:cNvSpPr>
            <a:spLocks noGrp="1"/>
          </p:cNvSpPr>
          <p:nvPr>
            <p:ph idx="1"/>
          </p:nvPr>
        </p:nvSpPr>
        <p:spPr/>
        <p:txBody>
          <a:bodyPr/>
          <a:lstStyle/>
          <a:p>
            <a:endParaRPr lang="en-US"/>
          </a:p>
        </p:txBody>
      </p:sp>
      <p:pic>
        <p:nvPicPr>
          <p:cNvPr id="1026" name="Picture 2" descr="May be a cartoon of text that says 'SAMPLING BIAS YES, I LOVE RESPONDING TO SURVEYS NO,I TOSS THEM iN THEBIN 99.8% 0.2% HMM... n WE RECEIVED 500 RESPONSES AND FOUND THAT PEOPLE LOVE RESPONDING TO SURVEYS&quot; sketchplanations'">
            <a:extLst>
              <a:ext uri="{FF2B5EF4-FFF2-40B4-BE49-F238E27FC236}">
                <a16:creationId xmlns:a16="http://schemas.microsoft.com/office/drawing/2014/main" id="{39E4E219-5F75-4E2F-B7EE-C52D6E744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3" y="381000"/>
            <a:ext cx="71913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4171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
        <p:nvSpPr>
          <p:cNvPr id="10" name="Rectangle 9">
            <a:extLst>
              <a:ext uri="{FF2B5EF4-FFF2-40B4-BE49-F238E27FC236}">
                <a16:creationId xmlns:a16="http://schemas.microsoft.com/office/drawing/2014/main" id="{7548CD1F-4FE2-43A0-A19D-622309C6F26B}"/>
              </a:ext>
            </a:extLst>
          </p:cNvPr>
          <p:cNvSpPr/>
          <p:nvPr/>
        </p:nvSpPr>
        <p:spPr>
          <a:xfrm>
            <a:off x="3387621" y="5155220"/>
            <a:ext cx="6096000" cy="163121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000" dirty="0"/>
              <a:t>Call: </a:t>
            </a:r>
            <a:r>
              <a:rPr lang="en-US" sz="2000" dirty="0" err="1"/>
              <a:t>xtabs</a:t>
            </a:r>
            <a:r>
              <a:rPr lang="en-US" sz="2000" dirty="0"/>
              <a:t>(formula = ~healthy + partyid3, data = ANES)</a:t>
            </a:r>
          </a:p>
          <a:p>
            <a:r>
              <a:rPr lang="en-US" sz="2000" dirty="0"/>
              <a:t>Number of cases in table: 4242 </a:t>
            </a:r>
          </a:p>
          <a:p>
            <a:r>
              <a:rPr lang="en-US" sz="2000" dirty="0"/>
              <a:t>Number of factors: 2 </a:t>
            </a:r>
          </a:p>
          <a:p>
            <a:r>
              <a:rPr lang="en-US" sz="2000" dirty="0"/>
              <a:t>Test for independence of all factors:</a:t>
            </a:r>
          </a:p>
          <a:p>
            <a:r>
              <a:rPr lang="en-US" sz="2000" dirty="0"/>
              <a:t>	</a:t>
            </a:r>
            <a:r>
              <a:rPr lang="en-US" sz="2000" dirty="0" err="1"/>
              <a:t>Chisq</a:t>
            </a:r>
            <a:r>
              <a:rPr lang="en-US" sz="2000" dirty="0"/>
              <a:t> = 30.102, df = 8, p-value = 0.0002028</a:t>
            </a:r>
          </a:p>
        </p:txBody>
      </p:sp>
    </p:spTree>
    <p:extLst>
      <p:ext uri="{BB962C8B-B14F-4D97-AF65-F5344CB8AC3E}">
        <p14:creationId xmlns:p14="http://schemas.microsoft.com/office/powerpoint/2010/main" val="28010906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9697083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D57B-CF11-43AA-B67D-3E84C3F6589A}"/>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D411115A-3E9A-4FE5-A66F-8C98859429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17480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27352121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26410150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fontScale="92500" lnSpcReduction="20000"/>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a:p>
            <a:pPr marL="0" indent="0">
              <a:buNone/>
            </a:pPr>
            <a:endParaRPr lang="en-US" sz="2400" dirty="0"/>
          </a:p>
          <a:p>
            <a:pPr marL="0" indent="0">
              <a:buNone/>
            </a:pPr>
            <a:r>
              <a:rPr lang="en-US" sz="2400" b="1" dirty="0"/>
              <a:t>What’s the null hypothesis?</a:t>
            </a:r>
          </a:p>
          <a:p>
            <a:pPr marL="0" indent="0">
              <a:buNone/>
            </a:pPr>
            <a:r>
              <a:rPr lang="en-US" sz="2400" b="1" dirty="0"/>
              <a:t>What is the alternative hypothesis? </a:t>
            </a:r>
          </a:p>
        </p:txBody>
      </p:sp>
    </p:spTree>
    <p:extLst>
      <p:ext uri="{BB962C8B-B14F-4D97-AF65-F5344CB8AC3E}">
        <p14:creationId xmlns:p14="http://schemas.microsoft.com/office/powerpoint/2010/main" val="8655247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2"/>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3"/>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4"/>
              </a:rPr>
              <a:t>Data.gov </a:t>
            </a:r>
            <a:r>
              <a:rPr lang="en-US" sz="2400" dirty="0"/>
              <a:t>– NASA, EPA, Defense, FEMA, + other government departments and their open data</a:t>
            </a:r>
          </a:p>
          <a:p>
            <a:pPr marL="0" indent="0">
              <a:buNone/>
            </a:pPr>
            <a:r>
              <a:rPr lang="en-US" sz="2400" dirty="0">
                <a:hlinkClick r:id="rId5"/>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r>
              <a:rPr lang="en-US" sz="4400" dirty="0"/>
              <a:t>Example 4</a:t>
            </a:r>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Research Question</a:t>
            </a:r>
          </a:p>
        </p:txBody>
      </p:sp>
      <p:sp>
        <p:nvSpPr>
          <p:cNvPr id="3" name="Content Placeholder 2"/>
          <p:cNvSpPr>
            <a:spLocks noGrp="1"/>
          </p:cNvSpPr>
          <p:nvPr>
            <p:ph idx="1"/>
          </p:nvPr>
        </p:nvSpPr>
        <p:spPr/>
        <p:txBody>
          <a:bodyPr/>
          <a:lstStyle/>
          <a:p>
            <a:pPr marL="0" indent="0">
              <a:buNone/>
            </a:pPr>
            <a:r>
              <a:rPr lang="en-US" sz="2400" dirty="0"/>
              <a:t>Research Question: Do men and women, on average, have different perceptions of their own health?</a:t>
            </a:r>
          </a:p>
          <a:p>
            <a:pPr marL="0" indent="0">
              <a:buNone/>
            </a:pPr>
            <a:endParaRPr lang="en-US" sz="2400" dirty="0"/>
          </a:p>
          <a:p>
            <a:pPr marL="0" indent="0">
              <a:buNone/>
            </a:pPr>
            <a:r>
              <a:rPr lang="en-US" sz="2400" dirty="0"/>
              <a:t>H</a:t>
            </a:r>
            <a:r>
              <a:rPr lang="en-US" sz="2400" baseline="-25000" dirty="0"/>
              <a:t>o</a:t>
            </a:r>
            <a:r>
              <a:rPr lang="en-US" sz="2400" dirty="0"/>
              <a:t>: There will be no significant difference in the perception of one’s health between males and females. (</a:t>
            </a:r>
            <a:r>
              <a:rPr lang="el-GR" sz="2400" dirty="0"/>
              <a:t>Μ</a:t>
            </a:r>
            <a:r>
              <a:rPr lang="en-US" sz="2400" dirty="0"/>
              <a:t>D=0).</a:t>
            </a:r>
          </a:p>
          <a:p>
            <a:pPr marL="0" indent="0">
              <a:buNone/>
            </a:pPr>
            <a:endParaRPr lang="en-US" sz="2400" dirty="0"/>
          </a:p>
          <a:p>
            <a:pPr marL="0" indent="0">
              <a:buNone/>
            </a:pPr>
            <a:r>
              <a:rPr lang="en-US" sz="2400" dirty="0"/>
              <a:t>H1: …… ? </a:t>
            </a:r>
          </a:p>
          <a:p>
            <a:pPr marL="0" indent="0">
              <a:buNone/>
            </a:pPr>
            <a:endParaRPr lang="en-US" dirty="0"/>
          </a:p>
        </p:txBody>
      </p:sp>
    </p:spTree>
    <p:extLst>
      <p:ext uri="{BB962C8B-B14F-4D97-AF65-F5344CB8AC3E}">
        <p14:creationId xmlns:p14="http://schemas.microsoft.com/office/powerpoint/2010/main" val="5229694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 </a:t>
            </a:r>
          </a:p>
          <a:p>
            <a:r>
              <a:rPr lang="en-US" dirty="0"/>
              <a:t>.xlsx</a:t>
            </a:r>
          </a:p>
          <a:p>
            <a:pPr marL="0" indent="0">
              <a:buNone/>
            </a:pPr>
            <a:r>
              <a:rPr lang="en-US" dirty="0"/>
              <a:t> .txt </a:t>
            </a:r>
          </a:p>
          <a:p>
            <a:endParaRPr lang="en-US" dirty="0"/>
          </a:p>
          <a:p>
            <a:r>
              <a:rPr lang="en-US" dirty="0"/>
              <a:t>ADD EXAMPLES</a:t>
            </a:r>
          </a:p>
          <a:p>
            <a:endParaRPr lang="en-US" dirty="0"/>
          </a:p>
        </p:txBody>
      </p:sp>
    </p:spTree>
    <p:extLst>
      <p:ext uri="{BB962C8B-B14F-4D97-AF65-F5344CB8AC3E}">
        <p14:creationId xmlns:p14="http://schemas.microsoft.com/office/powerpoint/2010/main" val="161590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 How many rows? How many columns?</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81F6-E07E-402C-B5C8-DA1F46F3AC01}"/>
              </a:ext>
            </a:extLst>
          </p:cNvPr>
          <p:cNvSpPr>
            <a:spLocks noGrp="1"/>
          </p:cNvSpPr>
          <p:nvPr>
            <p:ph type="title"/>
          </p:nvPr>
        </p:nvSpPr>
        <p:spPr/>
        <p:txBody>
          <a:bodyPr/>
          <a:lstStyle/>
          <a:p>
            <a:r>
              <a:rPr lang="en-US" dirty="0"/>
              <a:t>Chicago and WID example</a:t>
            </a:r>
          </a:p>
        </p:txBody>
      </p:sp>
      <p:sp>
        <p:nvSpPr>
          <p:cNvPr id="3" name="Content Placeholder 2">
            <a:extLst>
              <a:ext uri="{FF2B5EF4-FFF2-40B4-BE49-F238E27FC236}">
                <a16:creationId xmlns:a16="http://schemas.microsoft.com/office/drawing/2014/main" id="{70179246-A6A1-41AE-9E86-A7E2781B653F}"/>
              </a:ext>
            </a:extLst>
          </p:cNvPr>
          <p:cNvSpPr>
            <a:spLocks noGrp="1"/>
          </p:cNvSpPr>
          <p:nvPr>
            <p:ph idx="1"/>
          </p:nvPr>
        </p:nvSpPr>
        <p:spPr/>
        <p:txBody>
          <a:bodyPr/>
          <a:lstStyle/>
          <a:p>
            <a:r>
              <a:rPr lang="en-US" dirty="0"/>
              <a:t>If you format or create graphs in a CSV file and save/close it, only the text in the file will be kept.</a:t>
            </a:r>
          </a:p>
          <a:p>
            <a:r>
              <a:rPr lang="en-US" dirty="0"/>
              <a:t>Save As -&gt; Excel file if you want to save your formatting and graphs!!</a:t>
            </a:r>
          </a:p>
        </p:txBody>
      </p:sp>
    </p:spTree>
    <p:extLst>
      <p:ext uri="{BB962C8B-B14F-4D97-AF65-F5344CB8AC3E}">
        <p14:creationId xmlns:p14="http://schemas.microsoft.com/office/powerpoint/2010/main" val="91404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53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7520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761760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2"/>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89274" y="2410475"/>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201A-29BA-4E7E-A060-F2F7493618DB}"/>
              </a:ext>
            </a:extLst>
          </p:cNvPr>
          <p:cNvSpPr>
            <a:spLocks noGrp="1"/>
          </p:cNvSpPr>
          <p:nvPr>
            <p:ph type="title"/>
          </p:nvPr>
        </p:nvSpPr>
        <p:spPr/>
        <p:txBody>
          <a:bodyPr/>
          <a:lstStyle/>
          <a:p>
            <a:r>
              <a:rPr lang="en-US" dirty="0"/>
              <a:t>Complete Handout before Leaving</a:t>
            </a:r>
          </a:p>
        </p:txBody>
      </p:sp>
      <p:sp>
        <p:nvSpPr>
          <p:cNvPr id="3" name="Content Placeholder 2">
            <a:extLst>
              <a:ext uri="{FF2B5EF4-FFF2-40B4-BE49-F238E27FC236}">
                <a16:creationId xmlns:a16="http://schemas.microsoft.com/office/drawing/2014/main" id="{232EA081-DF14-4B94-9B7C-A84C30D259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5590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p:txBody>
          <a:bodyPr/>
          <a:lstStyle/>
          <a:p>
            <a:r>
              <a:rPr lang="en-US" dirty="0"/>
              <a:t>Using  Data</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p:txBody>
          <a:bodyPr/>
          <a:lstStyle/>
          <a:p>
            <a:r>
              <a:rPr lang="en-US" dirty="0"/>
              <a:t>Data will very rarely be organized the way that you want, frequently called “dirty”.</a:t>
            </a:r>
          </a:p>
          <a:p>
            <a:endParaRPr lang="en-US" dirty="0"/>
          </a:p>
          <a:p>
            <a:r>
              <a:rPr lang="en-US" b="1" dirty="0"/>
              <a:t>Common Steps:</a:t>
            </a:r>
          </a:p>
          <a:p>
            <a:r>
              <a:rPr lang="en-US" dirty="0"/>
              <a:t>Delete unnecessary columns or create a separate file containing only columns you need</a:t>
            </a:r>
          </a:p>
          <a:p>
            <a:r>
              <a:rPr lang="en-US" dirty="0"/>
              <a:t>Delete unnecessary rows</a:t>
            </a:r>
          </a:p>
          <a:p>
            <a:r>
              <a:rPr lang="en-US" dirty="0"/>
              <a:t>Resize columns</a:t>
            </a:r>
          </a:p>
          <a:p>
            <a:r>
              <a:rPr lang="en-US" dirty="0"/>
              <a:t>Resize rows</a:t>
            </a:r>
          </a:p>
          <a:p>
            <a:r>
              <a:rPr lang="en-US" dirty="0"/>
              <a:t>Column format: Text, numeric, percentages, etc.</a:t>
            </a:r>
          </a:p>
        </p:txBody>
      </p:sp>
    </p:spTree>
    <p:extLst>
      <p:ext uri="{BB962C8B-B14F-4D97-AF65-F5344CB8AC3E}">
        <p14:creationId xmlns:p14="http://schemas.microsoft.com/office/powerpoint/2010/main" val="774456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“Good” vs. “Bad” data</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a:xfrm>
            <a:off x="1097280" y="1845734"/>
            <a:ext cx="6594097" cy="4023360"/>
          </a:xfrm>
        </p:spPr>
        <p:txBody>
          <a:bodyPr/>
          <a:lstStyle/>
          <a:p>
            <a:r>
              <a:rPr lang="en-US" dirty="0"/>
              <a:t>Good (aka “Tidy”) Data</a:t>
            </a:r>
          </a:p>
          <a:p>
            <a:pPr lvl="1"/>
            <a:r>
              <a:rPr lang="en-US" dirty="0"/>
              <a:t>Each variable should have its own column</a:t>
            </a:r>
          </a:p>
          <a:p>
            <a:pPr lvl="1"/>
            <a:r>
              <a:rPr lang="en-US" dirty="0"/>
              <a:t>Each observation must have its own row</a:t>
            </a:r>
          </a:p>
          <a:p>
            <a:pPr lvl="1"/>
            <a:r>
              <a:rPr lang="en-US" dirty="0"/>
              <a:t>Each value must have its own cell</a:t>
            </a:r>
          </a:p>
          <a:p>
            <a:pPr lvl="1"/>
            <a:endParaRPr lang="en-US" dirty="0"/>
          </a:p>
          <a:p>
            <a:pPr lvl="1"/>
            <a:endParaRPr lang="en-US" dirty="0"/>
          </a:p>
          <a:p>
            <a:pPr lvl="1"/>
            <a:endParaRPr lang="en-US" dirty="0"/>
          </a:p>
          <a:p>
            <a:r>
              <a:rPr lang="en-US" dirty="0"/>
              <a:t>Rectangular Data: Rows indicate observations, or cases, and columns indicate variables</a:t>
            </a:r>
          </a:p>
          <a:p>
            <a:pPr lvl="1"/>
            <a:r>
              <a:rPr lang="en-US" dirty="0"/>
              <a:t>Excel tables</a:t>
            </a:r>
          </a:p>
          <a:p>
            <a:pPr lvl="1"/>
            <a:r>
              <a:rPr lang="en-US" dirty="0"/>
              <a:t>R </a:t>
            </a:r>
            <a:r>
              <a:rPr lang="en-US" dirty="0" err="1"/>
              <a:t>dataframes</a:t>
            </a:r>
            <a:r>
              <a:rPr lang="en-US" dirty="0"/>
              <a:t> or </a:t>
            </a:r>
            <a:r>
              <a:rPr lang="en-US" dirty="0" err="1"/>
              <a:t>tibbles</a:t>
            </a:r>
            <a:endParaRPr lang="en-US"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7494448" y="1070659"/>
            <a:ext cx="4464944" cy="5066688"/>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BA59-626A-4DA1-B67A-A2404F39FF94}"/>
              </a:ext>
            </a:extLst>
          </p:cNvPr>
          <p:cNvSpPr>
            <a:spLocks noGrp="1"/>
          </p:cNvSpPr>
          <p:nvPr>
            <p:ph type="title"/>
          </p:nvPr>
        </p:nvSpPr>
        <p:spPr/>
        <p:txBody>
          <a:bodyPr/>
          <a:lstStyle/>
          <a:p>
            <a:r>
              <a:rPr lang="en-US" dirty="0"/>
              <a:t>Messy Examples</a:t>
            </a:r>
          </a:p>
        </p:txBody>
      </p:sp>
      <p:sp>
        <p:nvSpPr>
          <p:cNvPr id="3" name="Content Placeholder 2">
            <a:extLst>
              <a:ext uri="{FF2B5EF4-FFF2-40B4-BE49-F238E27FC236}">
                <a16:creationId xmlns:a16="http://schemas.microsoft.com/office/drawing/2014/main" id="{D0700148-38C6-476F-9608-DDAEFFC2F104}"/>
              </a:ext>
            </a:extLst>
          </p:cNvPr>
          <p:cNvSpPr>
            <a:spLocks noGrp="1"/>
          </p:cNvSpPr>
          <p:nvPr>
            <p:ph idx="1"/>
          </p:nvPr>
        </p:nvSpPr>
        <p:spPr/>
        <p:txBody>
          <a:bodyPr/>
          <a:lstStyle/>
          <a:p>
            <a:r>
              <a:rPr lang="en-US" dirty="0"/>
              <a:t>Recreate </a:t>
            </a:r>
            <a:r>
              <a:rPr lang="en-US" dirty="0" err="1"/>
              <a:t>Fede’s</a:t>
            </a:r>
            <a:r>
              <a:rPr lang="en-US" dirty="0"/>
              <a:t> table examples</a:t>
            </a:r>
          </a:p>
        </p:txBody>
      </p:sp>
      <p:pic>
        <p:nvPicPr>
          <p:cNvPr id="5" name="Picture 4">
            <a:extLst>
              <a:ext uri="{FF2B5EF4-FFF2-40B4-BE49-F238E27FC236}">
                <a16:creationId xmlns:a16="http://schemas.microsoft.com/office/drawing/2014/main" id="{D50A4DC9-B14B-426A-B878-0E60BE484430}"/>
              </a:ext>
            </a:extLst>
          </p:cNvPr>
          <p:cNvPicPr>
            <a:picLocks noChangeAspect="1"/>
          </p:cNvPicPr>
          <p:nvPr/>
        </p:nvPicPr>
        <p:blipFill>
          <a:blip r:embed="rId3"/>
          <a:stretch>
            <a:fillRect/>
          </a:stretch>
        </p:blipFill>
        <p:spPr>
          <a:xfrm>
            <a:off x="1036320" y="2257323"/>
            <a:ext cx="4770533" cy="2343353"/>
          </a:xfrm>
          <a:prstGeom prst="rect">
            <a:avLst/>
          </a:prstGeom>
        </p:spPr>
      </p:pic>
      <p:pic>
        <p:nvPicPr>
          <p:cNvPr id="7" name="Picture 6">
            <a:extLst>
              <a:ext uri="{FF2B5EF4-FFF2-40B4-BE49-F238E27FC236}">
                <a16:creationId xmlns:a16="http://schemas.microsoft.com/office/drawing/2014/main" id="{ECF3ACF4-0FA2-4F79-9AA0-88A5F19B2D84}"/>
              </a:ext>
            </a:extLst>
          </p:cNvPr>
          <p:cNvPicPr>
            <a:picLocks noChangeAspect="1"/>
          </p:cNvPicPr>
          <p:nvPr/>
        </p:nvPicPr>
        <p:blipFill>
          <a:blip r:embed="rId4"/>
          <a:stretch>
            <a:fillRect/>
          </a:stretch>
        </p:blipFill>
        <p:spPr>
          <a:xfrm>
            <a:off x="6766066" y="3754877"/>
            <a:ext cx="5029636" cy="2579594"/>
          </a:xfrm>
          <a:prstGeom prst="rect">
            <a:avLst/>
          </a:prstGeom>
        </p:spPr>
      </p:pic>
      <p:pic>
        <p:nvPicPr>
          <p:cNvPr id="9" name="Picture 8">
            <a:extLst>
              <a:ext uri="{FF2B5EF4-FFF2-40B4-BE49-F238E27FC236}">
                <a16:creationId xmlns:a16="http://schemas.microsoft.com/office/drawing/2014/main" id="{26106E07-FF2C-403E-9CA8-A3B526D7F398}"/>
              </a:ext>
            </a:extLst>
          </p:cNvPr>
          <p:cNvPicPr>
            <a:picLocks noChangeAspect="1"/>
          </p:cNvPicPr>
          <p:nvPr/>
        </p:nvPicPr>
        <p:blipFill>
          <a:blip r:embed="rId5"/>
          <a:stretch>
            <a:fillRect/>
          </a:stretch>
        </p:blipFill>
        <p:spPr>
          <a:xfrm>
            <a:off x="6385149" y="257817"/>
            <a:ext cx="5246825" cy="2712955"/>
          </a:xfrm>
          <a:prstGeom prst="rect">
            <a:avLst/>
          </a:prstGeom>
        </p:spPr>
      </p:pic>
    </p:spTree>
    <p:extLst>
      <p:ext uri="{BB962C8B-B14F-4D97-AF65-F5344CB8AC3E}">
        <p14:creationId xmlns:p14="http://schemas.microsoft.com/office/powerpoint/2010/main" val="594712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D912-295C-4A07-A0AB-BB78958C57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0FE61C-C6BB-4ACF-9881-B890002A0C4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447E734-065C-4C3B-A7EA-58677A6EF84D}"/>
              </a:ext>
            </a:extLst>
          </p:cNvPr>
          <p:cNvPicPr>
            <a:picLocks noChangeAspect="1"/>
          </p:cNvPicPr>
          <p:nvPr/>
        </p:nvPicPr>
        <p:blipFill>
          <a:blip r:embed="rId3"/>
          <a:stretch>
            <a:fillRect/>
          </a:stretch>
        </p:blipFill>
        <p:spPr>
          <a:xfrm>
            <a:off x="563398" y="2678893"/>
            <a:ext cx="5563082" cy="2972058"/>
          </a:xfrm>
          <a:prstGeom prst="rect">
            <a:avLst/>
          </a:prstGeom>
        </p:spPr>
      </p:pic>
      <p:pic>
        <p:nvPicPr>
          <p:cNvPr id="7" name="Picture 6">
            <a:extLst>
              <a:ext uri="{FF2B5EF4-FFF2-40B4-BE49-F238E27FC236}">
                <a16:creationId xmlns:a16="http://schemas.microsoft.com/office/drawing/2014/main" id="{62D16989-AF44-4972-BD09-444A9B90E787}"/>
              </a:ext>
            </a:extLst>
          </p:cNvPr>
          <p:cNvPicPr>
            <a:picLocks noChangeAspect="1"/>
          </p:cNvPicPr>
          <p:nvPr/>
        </p:nvPicPr>
        <p:blipFill>
          <a:blip r:embed="rId4"/>
          <a:stretch>
            <a:fillRect/>
          </a:stretch>
        </p:blipFill>
        <p:spPr>
          <a:xfrm>
            <a:off x="6858001" y="708261"/>
            <a:ext cx="5228832" cy="5621671"/>
          </a:xfrm>
          <a:prstGeom prst="rect">
            <a:avLst/>
          </a:prstGeom>
        </p:spPr>
      </p:pic>
    </p:spTree>
    <p:extLst>
      <p:ext uri="{BB962C8B-B14F-4D97-AF65-F5344CB8AC3E}">
        <p14:creationId xmlns:p14="http://schemas.microsoft.com/office/powerpoint/2010/main" val="1105005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1671-F8EB-4266-A41A-AAED54F5CC3D}"/>
              </a:ext>
            </a:extLst>
          </p:cNvPr>
          <p:cNvSpPr>
            <a:spLocks noGrp="1"/>
          </p:cNvSpPr>
          <p:nvPr>
            <p:ph type="title"/>
          </p:nvPr>
        </p:nvSpPr>
        <p:spPr/>
        <p:txBody>
          <a:bodyPr/>
          <a:lstStyle/>
          <a:p>
            <a:r>
              <a:rPr lang="en-US" dirty="0"/>
              <a:t>Chicago Traffic Accidents</a:t>
            </a:r>
          </a:p>
        </p:txBody>
      </p:sp>
      <p:sp>
        <p:nvSpPr>
          <p:cNvPr id="3" name="Content Placeholder 2">
            <a:extLst>
              <a:ext uri="{FF2B5EF4-FFF2-40B4-BE49-F238E27FC236}">
                <a16:creationId xmlns:a16="http://schemas.microsoft.com/office/drawing/2014/main" id="{ABCA863B-A327-4F58-BF3B-4B2E22BACD3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8128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9831453" cy="4023360"/>
          </a:xfrm>
        </p:spPr>
        <p:txBody>
          <a:bodyPr>
            <a:normAutofit/>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____ what do we need to answer that question?</a:t>
            </a:r>
          </a:p>
          <a:p>
            <a:endParaRPr lang="en-US" dirty="0"/>
          </a:p>
          <a:p>
            <a:endParaRPr lang="en-US" dirty="0"/>
          </a:p>
          <a:p>
            <a:endParaRPr lang="en-US" dirty="0"/>
          </a:p>
          <a:p>
            <a:pPr marL="0" indent="0">
              <a:buNone/>
            </a:pPr>
            <a:endParaRPr lang="en-US" dirty="0"/>
          </a:p>
        </p:txBody>
      </p:sp>
      <p:pic>
        <p:nvPicPr>
          <p:cNvPr id="9" name="Picture 8">
            <a:extLst>
              <a:ext uri="{FF2B5EF4-FFF2-40B4-BE49-F238E27FC236}">
                <a16:creationId xmlns:a16="http://schemas.microsoft.com/office/drawing/2014/main" id="{B12193F1-5C86-4400-BA0B-83C5722C8456}"/>
              </a:ext>
            </a:extLst>
          </p:cNvPr>
          <p:cNvPicPr>
            <a:picLocks noChangeAspect="1"/>
          </p:cNvPicPr>
          <p:nvPr/>
        </p:nvPicPr>
        <p:blipFill>
          <a:blip r:embed="rId4"/>
          <a:stretch>
            <a:fillRect/>
          </a:stretch>
        </p:blipFill>
        <p:spPr>
          <a:xfrm>
            <a:off x="6670040" y="2930945"/>
            <a:ext cx="5615043" cy="3927055"/>
          </a:xfrm>
          <a:prstGeom prst="rect">
            <a:avLst/>
          </a:prstGeom>
        </p:spPr>
      </p:pic>
    </p:spTree>
    <p:extLst>
      <p:ext uri="{BB962C8B-B14F-4D97-AF65-F5344CB8AC3E}">
        <p14:creationId xmlns:p14="http://schemas.microsoft.com/office/powerpoint/2010/main" val="2262563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B17-CA13-41E9-A0CA-4A6BCBE47416}"/>
              </a:ext>
            </a:extLst>
          </p:cNvPr>
          <p:cNvSpPr>
            <a:spLocks noGrp="1"/>
          </p:cNvSpPr>
          <p:nvPr>
            <p:ph type="title"/>
          </p:nvPr>
        </p:nvSpPr>
        <p:spPr/>
        <p:txBody>
          <a:bodyPr/>
          <a:lstStyle/>
          <a:p>
            <a:r>
              <a:rPr lang="en-US" dirty="0"/>
              <a:t>Excel Tables</a:t>
            </a:r>
          </a:p>
        </p:txBody>
      </p:sp>
      <p:sp>
        <p:nvSpPr>
          <p:cNvPr id="3" name="Content Placeholder 2">
            <a:extLst>
              <a:ext uri="{FF2B5EF4-FFF2-40B4-BE49-F238E27FC236}">
                <a16:creationId xmlns:a16="http://schemas.microsoft.com/office/drawing/2014/main" id="{F7B5DAC2-7728-4C98-B6D2-CEFC002AF924}"/>
              </a:ext>
            </a:extLst>
          </p:cNvPr>
          <p:cNvSpPr>
            <a:spLocks noGrp="1"/>
          </p:cNvSpPr>
          <p:nvPr>
            <p:ph idx="1"/>
          </p:nvPr>
        </p:nvSpPr>
        <p:spPr/>
        <p:txBody>
          <a:bodyPr/>
          <a:lstStyle/>
          <a:p>
            <a:r>
              <a:rPr lang="en-US" dirty="0"/>
              <a:t>An Excel table is a rectangular range of cells used to store data</a:t>
            </a:r>
          </a:p>
          <a:p>
            <a:r>
              <a:rPr lang="en-US" dirty="0"/>
              <a:t>- Tools for entering, editing, analyzing data</a:t>
            </a:r>
          </a:p>
          <a:p>
            <a:endParaRPr lang="en-US" dirty="0"/>
          </a:p>
          <a:p>
            <a:pPr marL="0" indent="0">
              <a:buNone/>
            </a:pPr>
            <a:endParaRPr lang="en-US" b="1" dirty="0"/>
          </a:p>
          <a:p>
            <a:pPr marL="0" indent="0">
              <a:buNone/>
            </a:pPr>
            <a:r>
              <a:rPr lang="en-US" b="1" dirty="0"/>
              <a:t>Create an Excel Table:</a:t>
            </a:r>
          </a:p>
          <a:p>
            <a:r>
              <a:rPr lang="en-US" dirty="0"/>
              <a:t>Select all data in excel sheet &gt; Insert &gt; Tables &gt; Table</a:t>
            </a:r>
          </a:p>
          <a:p>
            <a:r>
              <a:rPr lang="en-US" dirty="0"/>
              <a:t>- Or click on any cell in the data, Insert &gt; Table</a:t>
            </a:r>
          </a:p>
        </p:txBody>
      </p:sp>
      <p:pic>
        <p:nvPicPr>
          <p:cNvPr id="7" name="Picture 6">
            <a:extLst>
              <a:ext uri="{FF2B5EF4-FFF2-40B4-BE49-F238E27FC236}">
                <a16:creationId xmlns:a16="http://schemas.microsoft.com/office/drawing/2014/main" id="{4264F625-045C-46C5-BDF4-5B76D4955481}"/>
              </a:ext>
            </a:extLst>
          </p:cNvPr>
          <p:cNvPicPr>
            <a:picLocks noChangeAspect="1"/>
          </p:cNvPicPr>
          <p:nvPr/>
        </p:nvPicPr>
        <p:blipFill>
          <a:blip r:embed="rId3"/>
          <a:stretch>
            <a:fillRect/>
          </a:stretch>
        </p:blipFill>
        <p:spPr>
          <a:xfrm>
            <a:off x="7263338" y="3309816"/>
            <a:ext cx="4776692" cy="2846092"/>
          </a:xfrm>
          <a:prstGeom prst="rect">
            <a:avLst/>
          </a:prstGeom>
        </p:spPr>
      </p:pic>
    </p:spTree>
    <p:extLst>
      <p:ext uri="{BB962C8B-B14F-4D97-AF65-F5344CB8AC3E}">
        <p14:creationId xmlns:p14="http://schemas.microsoft.com/office/powerpoint/2010/main" val="2268216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Pivot Tables &amp; Pivot Charts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Pivot Charts do not choose the appropriate graph for you. </a:t>
            </a:r>
          </a:p>
          <a:p>
            <a:r>
              <a:rPr lang="en-US" dirty="0"/>
              <a:t>Shortcut for Pivot Chart </a:t>
            </a:r>
            <a:r>
              <a:rPr lang="en-US" dirty="0">
                <a:sym typeface="Wingdings" panose="05000000000000000000" pitchFamily="2" charset="2"/>
              </a:rPr>
              <a:t> Click on any cell in the pivot table  and F11</a:t>
            </a:r>
            <a:endParaRPr lang="en-US" dirty="0"/>
          </a:p>
        </p:txBody>
      </p:sp>
    </p:spTree>
    <p:extLst>
      <p:ext uri="{BB962C8B-B14F-4D97-AF65-F5344CB8AC3E}">
        <p14:creationId xmlns:p14="http://schemas.microsoft.com/office/powerpoint/2010/main" val="4141091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5C9B-15DA-4B8F-B2D4-6646DFA3E81E}"/>
              </a:ext>
            </a:extLst>
          </p:cNvPr>
          <p:cNvSpPr>
            <a:spLocks noGrp="1"/>
          </p:cNvSpPr>
          <p:nvPr>
            <p:ph type="title"/>
          </p:nvPr>
        </p:nvSpPr>
        <p:spPr/>
        <p:txBody>
          <a:bodyPr/>
          <a:lstStyle/>
          <a:p>
            <a:r>
              <a:rPr lang="en-US" dirty="0"/>
              <a:t>Descriptive Statistics</a:t>
            </a:r>
          </a:p>
        </p:txBody>
      </p:sp>
      <p:sp>
        <p:nvSpPr>
          <p:cNvPr id="3" name="Content Placeholder 2">
            <a:extLst>
              <a:ext uri="{FF2B5EF4-FFF2-40B4-BE49-F238E27FC236}">
                <a16:creationId xmlns:a16="http://schemas.microsoft.com/office/drawing/2014/main" id="{D13BBC73-1E4E-418C-9D31-179BA5559EB8}"/>
              </a:ext>
            </a:extLst>
          </p:cNvPr>
          <p:cNvSpPr>
            <a:spLocks noGrp="1"/>
          </p:cNvSpPr>
          <p:nvPr>
            <p:ph idx="1"/>
          </p:nvPr>
        </p:nvSpPr>
        <p:spPr/>
        <p:txBody>
          <a:bodyPr/>
          <a:lstStyle/>
          <a:p>
            <a:r>
              <a:rPr lang="en-US" dirty="0"/>
              <a:t>Describing the data</a:t>
            </a:r>
          </a:p>
          <a:p>
            <a:pPr lvl="1"/>
            <a:r>
              <a:rPr lang="en-US" dirty="0"/>
              <a:t>Maximum value</a:t>
            </a:r>
          </a:p>
          <a:p>
            <a:pPr lvl="1"/>
            <a:r>
              <a:rPr lang="en-US" dirty="0"/>
              <a:t>Minimum value </a:t>
            </a:r>
          </a:p>
          <a:p>
            <a:pPr lvl="1"/>
            <a:r>
              <a:rPr lang="en-US" dirty="0"/>
              <a:t>Sum – Adding together a range of values</a:t>
            </a:r>
          </a:p>
          <a:p>
            <a:pPr lvl="1"/>
            <a:endParaRPr lang="en-US" dirty="0"/>
          </a:p>
        </p:txBody>
      </p:sp>
    </p:spTree>
    <p:extLst>
      <p:ext uri="{BB962C8B-B14F-4D97-AF65-F5344CB8AC3E}">
        <p14:creationId xmlns:p14="http://schemas.microsoft.com/office/powerpoint/2010/main" val="1477104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42EF-2ACE-4AAF-8AC6-34B6A3EAB41B}"/>
              </a:ext>
            </a:extLst>
          </p:cNvPr>
          <p:cNvSpPr>
            <a:spLocks noGrp="1"/>
          </p:cNvSpPr>
          <p:nvPr>
            <p:ph type="title"/>
          </p:nvPr>
        </p:nvSpPr>
        <p:spPr/>
        <p:txBody>
          <a:bodyPr/>
          <a:lstStyle/>
          <a:p>
            <a:r>
              <a:rPr lang="en-US" dirty="0"/>
              <a:t>Inferential Statistics (PPOL 205)</a:t>
            </a:r>
          </a:p>
        </p:txBody>
      </p:sp>
      <p:sp>
        <p:nvSpPr>
          <p:cNvPr id="3" name="Content Placeholder 2">
            <a:extLst>
              <a:ext uri="{FF2B5EF4-FFF2-40B4-BE49-F238E27FC236}">
                <a16:creationId xmlns:a16="http://schemas.microsoft.com/office/drawing/2014/main" id="{C39DC8C2-071E-43BE-AAAD-7C5EEC698C86}"/>
              </a:ext>
            </a:extLst>
          </p:cNvPr>
          <p:cNvSpPr>
            <a:spLocks noGrp="1"/>
          </p:cNvSpPr>
          <p:nvPr>
            <p:ph idx="1"/>
          </p:nvPr>
        </p:nvSpPr>
        <p:spPr/>
        <p:txBody>
          <a:bodyPr/>
          <a:lstStyle/>
          <a:p>
            <a:r>
              <a:rPr lang="en-US" dirty="0"/>
              <a:t>If you have a sample of observations from a population, then you can infer, or draw conclusions, about the entire population based on the characteristics of the sample. </a:t>
            </a:r>
          </a:p>
          <a:p>
            <a:pPr lvl="1"/>
            <a:r>
              <a:rPr lang="en-US" dirty="0"/>
              <a:t>Surveys</a:t>
            </a:r>
          </a:p>
          <a:p>
            <a:pPr lvl="1"/>
            <a:r>
              <a:rPr lang="en-US" dirty="0"/>
              <a:t>Opinion polls</a:t>
            </a:r>
          </a:p>
          <a:p>
            <a:pPr lvl="1"/>
            <a:endParaRPr lang="en-US" dirty="0"/>
          </a:p>
          <a:p>
            <a:r>
              <a:rPr lang="en-US" dirty="0"/>
              <a:t>Accuracy: You can never be 100% sure that your inference is correct because you only have information from a subset of the population. If you sampled incorrectly, you make some incorrect assumptions. </a:t>
            </a:r>
          </a:p>
          <a:p>
            <a:pPr lvl="1"/>
            <a:r>
              <a:rPr lang="en-US" dirty="0"/>
              <a:t>Predicting elections before votes are in</a:t>
            </a:r>
          </a:p>
        </p:txBody>
      </p:sp>
    </p:spTree>
    <p:extLst>
      <p:ext uri="{BB962C8B-B14F-4D97-AF65-F5344CB8AC3E}">
        <p14:creationId xmlns:p14="http://schemas.microsoft.com/office/powerpoint/2010/main" val="3084723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A40-A374-41C8-815A-377F0C6DD3A3}"/>
              </a:ext>
            </a:extLst>
          </p:cNvPr>
          <p:cNvSpPr>
            <a:spLocks noGrp="1"/>
          </p:cNvSpPr>
          <p:nvPr>
            <p:ph type="title"/>
          </p:nvPr>
        </p:nvSpPr>
        <p:spPr/>
        <p:txBody>
          <a:bodyPr/>
          <a:lstStyle/>
          <a:p>
            <a:r>
              <a:rPr lang="en-US" dirty="0"/>
              <a:t>Descriptive Statistics Practice</a:t>
            </a:r>
          </a:p>
        </p:txBody>
      </p:sp>
      <p:sp>
        <p:nvSpPr>
          <p:cNvPr id="3" name="Content Placeholder 2">
            <a:extLst>
              <a:ext uri="{FF2B5EF4-FFF2-40B4-BE49-F238E27FC236}">
                <a16:creationId xmlns:a16="http://schemas.microsoft.com/office/drawing/2014/main" id="{D756A9F0-FD10-4B6A-B79E-FD41DCE5C356}"/>
              </a:ext>
            </a:extLst>
          </p:cNvPr>
          <p:cNvSpPr>
            <a:spLocks noGrp="1"/>
          </p:cNvSpPr>
          <p:nvPr>
            <p:ph idx="1"/>
          </p:nvPr>
        </p:nvSpPr>
        <p:spPr/>
        <p:txBody>
          <a:bodyPr/>
          <a:lstStyle/>
          <a:p>
            <a:r>
              <a:rPr lang="en-US" sz="2400" dirty="0"/>
              <a:t>- How many crashes occur at different speed limits?</a:t>
            </a:r>
          </a:p>
          <a:p>
            <a:r>
              <a:rPr lang="en-US" sz="2400" dirty="0"/>
              <a:t>- Does weather impact traffic accidents? (Consider the number of days that are clear vs. foggy)</a:t>
            </a:r>
          </a:p>
          <a:p>
            <a:r>
              <a:rPr lang="en-US" sz="2400" dirty="0"/>
              <a:t>- Crash totals for each year or month?</a:t>
            </a:r>
          </a:p>
          <a:p>
            <a:r>
              <a:rPr lang="en-US" sz="2400" dirty="0"/>
              <a:t>- Hour of the day with the most accidents?</a:t>
            </a:r>
          </a:p>
          <a:p>
            <a:pPr marL="0" indent="0">
              <a:buNone/>
            </a:pPr>
            <a:endParaRPr lang="en-US" dirty="0"/>
          </a:p>
        </p:txBody>
      </p:sp>
    </p:spTree>
    <p:extLst>
      <p:ext uri="{BB962C8B-B14F-4D97-AF65-F5344CB8AC3E}">
        <p14:creationId xmlns:p14="http://schemas.microsoft.com/office/powerpoint/2010/main" val="2250111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fontScale="92500" lnSpcReduction="20000"/>
          </a:bodyPr>
          <a:lstStyle/>
          <a:p>
            <a:pPr marL="0" marR="0">
              <a:spcBef>
                <a:spcPts val="0"/>
              </a:spcBef>
              <a:spcAft>
                <a:spcPts val="0"/>
              </a:spcAft>
            </a:pPr>
            <a:r>
              <a:rPr lang="en-US" sz="1800" dirty="0">
                <a:effectLst/>
                <a:latin typeface="Calibri" panose="020F0502020204030204" pitchFamily="34" charset="0"/>
              </a:rPr>
              <a:t> - Mostly for internal use - you (and your team) are the audience!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Quick and dirty: draw quick information from your data in a more intuitive way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You'll make plenty - there is no reason not to make one!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Not very fancy but CORRECT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endParaRPr lang="en-US" sz="1800" dirty="0">
              <a:effectLst/>
              <a:latin typeface="Calibri" panose="020F0502020204030204" pitchFamily="34" charset="0"/>
            </a:endParaRPr>
          </a:p>
        </p:txBody>
      </p:sp>
    </p:spTree>
    <p:extLst>
      <p:ext uri="{BB962C8B-B14F-4D97-AF65-F5344CB8AC3E}">
        <p14:creationId xmlns:p14="http://schemas.microsoft.com/office/powerpoint/2010/main" val="3202602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3290-75A0-478A-AEDE-1988BA9AF681}"/>
              </a:ext>
            </a:extLst>
          </p:cNvPr>
          <p:cNvSpPr>
            <a:spLocks noGrp="1"/>
          </p:cNvSpPr>
          <p:nvPr>
            <p:ph type="title"/>
          </p:nvPr>
        </p:nvSpPr>
        <p:spPr/>
        <p:txBody>
          <a:bodyPr/>
          <a:lstStyle/>
          <a:p>
            <a:r>
              <a:rPr lang="en-US" dirty="0"/>
              <a:t>When did people have an accident?</a:t>
            </a:r>
          </a:p>
        </p:txBody>
      </p:sp>
      <p:sp>
        <p:nvSpPr>
          <p:cNvPr id="3" name="Content Placeholder 2">
            <a:extLst>
              <a:ext uri="{FF2B5EF4-FFF2-40B4-BE49-F238E27FC236}">
                <a16:creationId xmlns:a16="http://schemas.microsoft.com/office/drawing/2014/main" id="{2474D95C-7EA9-4A0C-9CAA-44422B3C9F92}"/>
              </a:ext>
            </a:extLst>
          </p:cNvPr>
          <p:cNvSpPr>
            <a:spLocks noGrp="1"/>
          </p:cNvSpPr>
          <p:nvPr>
            <p:ph idx="1"/>
          </p:nvPr>
        </p:nvSpPr>
        <p:spPr/>
        <p:txBody>
          <a:bodyPr/>
          <a:lstStyle/>
          <a:p>
            <a:r>
              <a:rPr lang="en-US" dirty="0"/>
              <a:t>Insert &gt; Pivot Chart &gt; Your table name should be in the box (Mine was Table1)</a:t>
            </a:r>
          </a:p>
        </p:txBody>
      </p:sp>
      <p:pic>
        <p:nvPicPr>
          <p:cNvPr id="7" name="Picture 6">
            <a:extLst>
              <a:ext uri="{FF2B5EF4-FFF2-40B4-BE49-F238E27FC236}">
                <a16:creationId xmlns:a16="http://schemas.microsoft.com/office/drawing/2014/main" id="{31E5B66A-AE03-4517-9D61-A31A464A9297}"/>
              </a:ext>
            </a:extLst>
          </p:cNvPr>
          <p:cNvPicPr>
            <a:picLocks noChangeAspect="1"/>
          </p:cNvPicPr>
          <p:nvPr/>
        </p:nvPicPr>
        <p:blipFill>
          <a:blip r:embed="rId3"/>
          <a:stretch>
            <a:fillRect/>
          </a:stretch>
        </p:blipFill>
        <p:spPr>
          <a:xfrm>
            <a:off x="30480" y="2199955"/>
            <a:ext cx="12192000" cy="4371442"/>
          </a:xfrm>
          <a:prstGeom prst="rect">
            <a:avLst/>
          </a:prstGeom>
        </p:spPr>
      </p:pic>
    </p:spTree>
    <p:extLst>
      <p:ext uri="{BB962C8B-B14F-4D97-AF65-F5344CB8AC3E}">
        <p14:creationId xmlns:p14="http://schemas.microsoft.com/office/powerpoint/2010/main" val="3737755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E182-920E-454F-BE3E-23E50703F199}"/>
              </a:ext>
            </a:extLst>
          </p:cNvPr>
          <p:cNvSpPr>
            <a:spLocks noGrp="1"/>
          </p:cNvSpPr>
          <p:nvPr>
            <p:ph type="title"/>
          </p:nvPr>
        </p:nvSpPr>
        <p:spPr>
          <a:xfrm>
            <a:off x="1097280" y="286604"/>
            <a:ext cx="10058400" cy="911882"/>
          </a:xfrm>
        </p:spPr>
        <p:txBody>
          <a:bodyPr/>
          <a:lstStyle/>
          <a:p>
            <a:r>
              <a:rPr lang="en-US" dirty="0"/>
              <a:t>What were the posted speed limits?</a:t>
            </a:r>
          </a:p>
        </p:txBody>
      </p:sp>
      <p:sp>
        <p:nvSpPr>
          <p:cNvPr id="3" name="Content Placeholder 2">
            <a:extLst>
              <a:ext uri="{FF2B5EF4-FFF2-40B4-BE49-F238E27FC236}">
                <a16:creationId xmlns:a16="http://schemas.microsoft.com/office/drawing/2014/main" id="{8E26C937-39A0-4A61-8B44-6E4F67B16F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8A487D-7826-4508-B976-D9FB402D25DF}"/>
              </a:ext>
            </a:extLst>
          </p:cNvPr>
          <p:cNvPicPr>
            <a:picLocks noChangeAspect="1"/>
          </p:cNvPicPr>
          <p:nvPr/>
        </p:nvPicPr>
        <p:blipFill>
          <a:blip r:embed="rId3"/>
          <a:stretch>
            <a:fillRect/>
          </a:stretch>
        </p:blipFill>
        <p:spPr>
          <a:xfrm>
            <a:off x="0" y="1135964"/>
            <a:ext cx="12192000" cy="4586072"/>
          </a:xfrm>
          <a:prstGeom prst="rect">
            <a:avLst/>
          </a:prstGeom>
        </p:spPr>
      </p:pic>
    </p:spTree>
    <p:extLst>
      <p:ext uri="{BB962C8B-B14F-4D97-AF65-F5344CB8AC3E}">
        <p14:creationId xmlns:p14="http://schemas.microsoft.com/office/powerpoint/2010/main" val="577993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84A4-FC2B-4FA5-8172-AEE98FB23F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A69AD-D90A-48F9-BF0F-81834EC008C2}"/>
              </a:ext>
            </a:extLst>
          </p:cNvPr>
          <p:cNvSpPr>
            <a:spLocks noGrp="1"/>
          </p:cNvSpPr>
          <p:nvPr>
            <p:ph idx="1"/>
          </p:nvPr>
        </p:nvSpPr>
        <p:spPr/>
        <p:txBody>
          <a:bodyPr/>
          <a:lstStyle/>
          <a:p>
            <a:r>
              <a:rPr lang="en-US" dirty="0"/>
              <a:t>The Vertical Chart worked well when we had data with short labels, but what if we wanted to look at the weather recorded during the accidents?</a:t>
            </a:r>
          </a:p>
          <a:p>
            <a:r>
              <a:rPr lang="en-US" dirty="0"/>
              <a:t>Right Click &gt; Change  Chart Type </a:t>
            </a:r>
          </a:p>
        </p:txBody>
      </p:sp>
      <p:pic>
        <p:nvPicPr>
          <p:cNvPr id="5" name="Picture 4">
            <a:extLst>
              <a:ext uri="{FF2B5EF4-FFF2-40B4-BE49-F238E27FC236}">
                <a16:creationId xmlns:a16="http://schemas.microsoft.com/office/drawing/2014/main" id="{F7AFB6C3-E90D-4F42-9DD7-A7AA98D636A9}"/>
              </a:ext>
            </a:extLst>
          </p:cNvPr>
          <p:cNvPicPr>
            <a:picLocks noChangeAspect="1"/>
          </p:cNvPicPr>
          <p:nvPr/>
        </p:nvPicPr>
        <p:blipFill>
          <a:blip r:embed="rId3"/>
          <a:stretch>
            <a:fillRect/>
          </a:stretch>
        </p:blipFill>
        <p:spPr>
          <a:xfrm>
            <a:off x="0" y="2983196"/>
            <a:ext cx="11555895" cy="3787340"/>
          </a:xfrm>
          <a:prstGeom prst="rect">
            <a:avLst/>
          </a:prstGeom>
        </p:spPr>
      </p:pic>
    </p:spTree>
    <p:extLst>
      <p:ext uri="{BB962C8B-B14F-4D97-AF65-F5344CB8AC3E}">
        <p14:creationId xmlns:p14="http://schemas.microsoft.com/office/powerpoint/2010/main" val="3456385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FB2C-DB8B-4C73-B33D-3B94D1FDF2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73955B-E2D3-4628-9088-0C5140F6C50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E373232-2333-4D6E-9577-5F0E8FCD94BF}"/>
              </a:ext>
            </a:extLst>
          </p:cNvPr>
          <p:cNvPicPr>
            <a:picLocks noChangeAspect="1"/>
          </p:cNvPicPr>
          <p:nvPr/>
        </p:nvPicPr>
        <p:blipFill>
          <a:blip r:embed="rId2"/>
          <a:stretch>
            <a:fillRect/>
          </a:stretch>
        </p:blipFill>
        <p:spPr>
          <a:xfrm>
            <a:off x="0" y="1397000"/>
            <a:ext cx="12192000" cy="4064000"/>
          </a:xfrm>
          <a:prstGeom prst="rect">
            <a:avLst/>
          </a:prstGeom>
        </p:spPr>
      </p:pic>
    </p:spTree>
    <p:extLst>
      <p:ext uri="{BB962C8B-B14F-4D97-AF65-F5344CB8AC3E}">
        <p14:creationId xmlns:p14="http://schemas.microsoft.com/office/powerpoint/2010/main" val="2970927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r>
              <a:rPr lang="en-US" dirty="0"/>
              <a:t>Horizontal Bar Graphs</a:t>
            </a:r>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r>
              <a:rPr lang="en-US" dirty="0"/>
              <a:t>One of the best for categorical data</a:t>
            </a:r>
          </a:p>
          <a:p>
            <a:r>
              <a:rPr lang="en-US" dirty="0"/>
              <a:t>If categories have a natural order (0-10 years old, 22-20 years old, etc.), keep categories in order</a:t>
            </a:r>
          </a:p>
          <a:p>
            <a:r>
              <a:rPr lang="en-US" dirty="0"/>
              <a:t>If categories do not have a natural order, use either ascending or descending order</a:t>
            </a:r>
          </a:p>
          <a:p>
            <a:r>
              <a:rPr lang="en-US" dirty="0"/>
              <a:t>If smallest is important, put it at the top and vice versa</a:t>
            </a:r>
          </a:p>
        </p:txBody>
      </p:sp>
    </p:spTree>
    <p:extLst>
      <p:ext uri="{BB962C8B-B14F-4D97-AF65-F5344CB8AC3E}">
        <p14:creationId xmlns:p14="http://schemas.microsoft.com/office/powerpoint/2010/main" val="3677154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Visually pleasing, well designed graphs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 Usually created after your analysis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You will carefully select which graphs you need to make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endParaRPr lang="en-US" dirty="0"/>
          </a:p>
        </p:txBody>
      </p:sp>
    </p:spTree>
    <p:extLst>
      <p:ext uri="{BB962C8B-B14F-4D97-AF65-F5344CB8AC3E}">
        <p14:creationId xmlns:p14="http://schemas.microsoft.com/office/powerpoint/2010/main" val="4148852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5972-BF38-460B-A73D-BCF7C9C99A5D}"/>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9B964F5E-335B-4D4C-AE32-3BEE0CCC7C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60696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Cell Information</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DBBB-B4BE-4AC1-AEDD-DF0F03A05C14}"/>
              </a:ext>
            </a:extLst>
          </p:cNvPr>
          <p:cNvSpPr>
            <a:spLocks noGrp="1"/>
          </p:cNvSpPr>
          <p:nvPr>
            <p:ph type="title"/>
          </p:nvPr>
        </p:nvSpPr>
        <p:spPr/>
        <p:txBody>
          <a:bodyPr/>
          <a:lstStyle/>
          <a:p>
            <a:r>
              <a:rPr lang="en-US" dirty="0"/>
              <a:t>Recap of Last Two Weeks</a:t>
            </a:r>
          </a:p>
        </p:txBody>
      </p:sp>
      <p:sp>
        <p:nvSpPr>
          <p:cNvPr id="3" name="Content Placeholder 2">
            <a:extLst>
              <a:ext uri="{FF2B5EF4-FFF2-40B4-BE49-F238E27FC236}">
                <a16:creationId xmlns:a16="http://schemas.microsoft.com/office/drawing/2014/main" id="{6E0013D3-F8AE-4ADB-BCFF-1A4F5655F3E0}"/>
              </a:ext>
            </a:extLst>
          </p:cNvPr>
          <p:cNvSpPr>
            <a:spLocks noGrp="1"/>
          </p:cNvSpPr>
          <p:nvPr>
            <p:ph idx="1"/>
          </p:nvPr>
        </p:nvSpPr>
        <p:spPr/>
        <p:txBody>
          <a:bodyPr/>
          <a:lstStyle/>
          <a:p>
            <a:r>
              <a:rPr lang="en-US" dirty="0"/>
              <a:t>If you enrolled late, talk to me after class.</a:t>
            </a:r>
          </a:p>
        </p:txBody>
      </p:sp>
    </p:spTree>
    <p:extLst>
      <p:ext uri="{BB962C8B-B14F-4D97-AF65-F5344CB8AC3E}">
        <p14:creationId xmlns:p14="http://schemas.microsoft.com/office/powerpoint/2010/main" val="2766098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699-E99D-446F-B206-35CD1FF6A764}"/>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2C44E4E9-DD08-49AF-8897-D81C2419B7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255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fontScale="92500" lnSpcReduction="20000"/>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a:p>
            <a:pPr marL="0" indent="0">
              <a:buNone/>
            </a:pPr>
            <a:endParaRPr lang="en-US" sz="2400" dirty="0"/>
          </a:p>
          <a:p>
            <a:pPr marL="0" indent="0">
              <a:buNone/>
            </a:pPr>
            <a:r>
              <a:rPr lang="en-US" sz="2400" b="1" dirty="0"/>
              <a:t>What’s the null hypothesis?</a:t>
            </a:r>
          </a:p>
          <a:p>
            <a:pPr marL="0" indent="0">
              <a:buNone/>
            </a:pPr>
            <a:r>
              <a:rPr lang="en-US" sz="2400" b="1" dirty="0"/>
              <a:t>What is the alternative hypothesis? </a:t>
            </a:r>
          </a:p>
        </p:txBody>
      </p:sp>
    </p:spTree>
    <p:extLst>
      <p:ext uri="{BB962C8B-B14F-4D97-AF65-F5344CB8AC3E}">
        <p14:creationId xmlns:p14="http://schemas.microsoft.com/office/powerpoint/2010/main" val="502791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3350845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r>
              <a:rPr lang="en-US" sz="4400" dirty="0"/>
              <a:t>Example 4</a:t>
            </a:r>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791196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endParaRPr lang="en-US" dirty="0"/>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What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1B3CB-EF20-4E54-978A-4385260B5A41}"/>
              </a:ext>
            </a:extLst>
          </p:cNvPr>
          <p:cNvPicPr>
            <a:picLocks noChangeAspect="1"/>
          </p:cNvPicPr>
          <p:nvPr/>
        </p:nvPicPr>
        <p:blipFill>
          <a:blip r:embed="rId3"/>
          <a:stretch>
            <a:fillRect/>
          </a:stretch>
        </p:blipFill>
        <p:spPr>
          <a:xfrm>
            <a:off x="4376057" y="2636403"/>
            <a:ext cx="7657428" cy="3356450"/>
          </a:xfrm>
          <a:prstGeom prst="rect">
            <a:avLst/>
          </a:prstGeom>
        </p:spPr>
      </p:pic>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a:xfrm>
            <a:off x="348678" y="1895976"/>
            <a:ext cx="4921683" cy="4023360"/>
          </a:xfrm>
        </p:spPr>
        <p:txBody>
          <a:bodyPr/>
          <a:lstStyle/>
          <a:p>
            <a:r>
              <a:rPr lang="en-US" dirty="0"/>
              <a:t>Framing is the way that a statistic is reported. </a:t>
            </a:r>
          </a:p>
          <a:p>
            <a:r>
              <a:rPr lang="en-US" dirty="0"/>
              <a:t>Context or comparison groups can influence the interpretation of the statistic. </a:t>
            </a:r>
          </a:p>
          <a:p>
            <a:r>
              <a:rPr lang="en-US" dirty="0"/>
              <a:t>Calculating proportions instead of actual numbers sometimes helps provide the true frame. </a:t>
            </a:r>
          </a:p>
          <a:p>
            <a:r>
              <a:rPr lang="en-US" dirty="0"/>
              <a:t>When people visualize data, they choose what to highlight and what to leave out of the visualization. These choices have framing effects that impact how others interpret the graphs and they take away from the content.</a:t>
            </a:r>
          </a:p>
          <a:p>
            <a:endParaRPr lang="en-US" dirty="0"/>
          </a:p>
          <a:p>
            <a:endParaRPr lang="en-US" dirty="0"/>
          </a:p>
        </p:txBody>
      </p:sp>
    </p:spTree>
    <p:extLst>
      <p:ext uri="{BB962C8B-B14F-4D97-AF65-F5344CB8AC3E}">
        <p14:creationId xmlns:p14="http://schemas.microsoft.com/office/powerpoint/2010/main" val="3635334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4220" y="771525"/>
            <a:ext cx="10237057" cy="857250"/>
          </a:xfrm>
        </p:spPr>
        <p:txBody>
          <a:bodyPr>
            <a:normAutofit/>
          </a:bodyPr>
          <a:lstStyle/>
          <a:p>
            <a:r>
              <a:rPr lang="en-US" dirty="0"/>
              <a:t>Manipulating Data</a:t>
            </a:r>
          </a:p>
        </p:txBody>
      </p:sp>
      <p:sp>
        <p:nvSpPr>
          <p:cNvPr id="3" name="Content Placeholder 2"/>
          <p:cNvSpPr>
            <a:spLocks noGrp="1"/>
          </p:cNvSpPr>
          <p:nvPr>
            <p:ph idx="1"/>
            <p:custDataLst>
              <p:tags r:id="rId3"/>
            </p:custDataLst>
          </p:nvPr>
        </p:nvSpPr>
        <p:spPr>
          <a:xfrm>
            <a:off x="604220" y="1870200"/>
            <a:ext cx="8518179" cy="4566600"/>
          </a:xfrm>
        </p:spPr>
        <p:txBody>
          <a:bodyPr>
            <a:normAutofit/>
          </a:bodyPr>
          <a:lstStyle/>
          <a:p>
            <a:r>
              <a:rPr lang="en-US" sz="3200" dirty="0"/>
              <a:t>Defining missing values for variables</a:t>
            </a:r>
          </a:p>
          <a:p>
            <a:r>
              <a:rPr lang="en-US" sz="3200" dirty="0"/>
              <a:t>Recoding a variable into a new variable</a:t>
            </a:r>
          </a:p>
          <a:p>
            <a:pPr lvl="1"/>
            <a:r>
              <a:rPr lang="en-US" sz="2800" dirty="0"/>
              <a:t>Why?</a:t>
            </a:r>
          </a:p>
          <a:p>
            <a:r>
              <a:rPr lang="en-US" sz="3200" dirty="0"/>
              <a:t>Combining two or more variables</a:t>
            </a:r>
          </a:p>
          <a:p>
            <a:pPr lvl="1"/>
            <a:r>
              <a:rPr lang="en-US" sz="2800" dirty="0"/>
              <a:t>Why?</a:t>
            </a:r>
          </a:p>
          <a:p>
            <a:r>
              <a:rPr lang="en-US" sz="3200" dirty="0"/>
              <a:t>Creating variable and value labels for newly created variables</a:t>
            </a:r>
          </a:p>
          <a:p>
            <a:pPr lvl="1"/>
            <a:r>
              <a:rPr lang="en-US" sz="2800" dirty="0"/>
              <a:t>Why?</a:t>
            </a:r>
          </a:p>
          <a:p>
            <a:pPr lvl="1"/>
            <a:endParaRPr lang="en-US" dirty="0"/>
          </a:p>
        </p:txBody>
      </p:sp>
    </p:spTree>
    <p:custDataLst>
      <p:tags r:id="rId1"/>
    </p:custDataLst>
    <p:extLst>
      <p:ext uri="{BB962C8B-B14F-4D97-AF65-F5344CB8AC3E}">
        <p14:creationId xmlns:p14="http://schemas.microsoft.com/office/powerpoint/2010/main" val="3017355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0D02-C11C-4B95-89DA-9E5F5AF47D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5D1D75-DBCF-4650-B1B5-0E0622DE6EFD}"/>
              </a:ext>
            </a:extLst>
          </p:cNvPr>
          <p:cNvSpPr>
            <a:spLocks noGrp="1"/>
          </p:cNvSpPr>
          <p:nvPr>
            <p:ph idx="1"/>
          </p:nvPr>
        </p:nvSpPr>
        <p:spPr/>
        <p:txBody>
          <a:bodyPr>
            <a:normAutofit lnSpcReduction="10000"/>
          </a:bodyPr>
          <a:lstStyle/>
          <a:p>
            <a:pPr algn="just"/>
            <a:r>
              <a:rPr lang="en-US" b="1" dirty="0">
                <a:solidFill>
                  <a:srgbClr val="555555"/>
                </a:solidFill>
                <a:effectLst/>
                <a:latin typeface="Proxima Nova"/>
              </a:rPr>
              <a:t>Misuse of Statistics - A Summary</a:t>
            </a:r>
          </a:p>
          <a:p>
            <a:pPr algn="just"/>
            <a:r>
              <a:rPr lang="en-US" b="0" i="0" dirty="0">
                <a:solidFill>
                  <a:srgbClr val="555555"/>
                </a:solidFill>
                <a:effectLst/>
                <a:latin typeface="Proxima Nova"/>
              </a:rPr>
              <a:t>To the question "can statistics be manipulated?", we can address 6 methods often used - on purpose or not - that skew the analysis and the results. Here are common types of misuse of statistics:</a:t>
            </a:r>
          </a:p>
          <a:p>
            <a:pPr algn="just">
              <a:buFont typeface="Arial" panose="020B0604020202020204" pitchFamily="34" charset="0"/>
              <a:buChar char="•"/>
            </a:pPr>
            <a:r>
              <a:rPr lang="en-US" b="0" i="0" dirty="0">
                <a:solidFill>
                  <a:srgbClr val="555555"/>
                </a:solidFill>
                <a:effectLst/>
                <a:latin typeface="Proxima Nova"/>
              </a:rPr>
              <a:t>Faulty polling</a:t>
            </a:r>
          </a:p>
          <a:p>
            <a:pPr algn="just">
              <a:buFont typeface="Arial" panose="020B0604020202020204" pitchFamily="34" charset="0"/>
              <a:buChar char="•"/>
            </a:pPr>
            <a:r>
              <a:rPr lang="en-US" b="0" i="0" dirty="0">
                <a:solidFill>
                  <a:srgbClr val="555555"/>
                </a:solidFill>
                <a:effectLst/>
                <a:latin typeface="Proxima Nova"/>
              </a:rPr>
              <a:t>Flawed correlations</a:t>
            </a:r>
          </a:p>
          <a:p>
            <a:pPr algn="just">
              <a:buFont typeface="Arial" panose="020B0604020202020204" pitchFamily="34" charset="0"/>
              <a:buChar char="•"/>
            </a:pPr>
            <a:r>
              <a:rPr lang="en-US" b="0" i="0" dirty="0">
                <a:solidFill>
                  <a:srgbClr val="555555"/>
                </a:solidFill>
                <a:effectLst/>
                <a:latin typeface="Proxima Nova"/>
              </a:rPr>
              <a:t>Data fishing</a:t>
            </a:r>
          </a:p>
          <a:p>
            <a:pPr algn="just">
              <a:buFont typeface="Arial" panose="020B0604020202020204" pitchFamily="34" charset="0"/>
              <a:buChar char="•"/>
            </a:pPr>
            <a:r>
              <a:rPr lang="en-US" b="0" i="0" dirty="0">
                <a:solidFill>
                  <a:srgbClr val="555555"/>
                </a:solidFill>
                <a:effectLst/>
                <a:latin typeface="Proxima Nova"/>
              </a:rPr>
              <a:t>Misleading data visualization</a:t>
            </a:r>
          </a:p>
          <a:p>
            <a:pPr algn="just">
              <a:buFont typeface="Arial" panose="020B0604020202020204" pitchFamily="34" charset="0"/>
              <a:buChar char="•"/>
            </a:pPr>
            <a:r>
              <a:rPr lang="en-US" b="0" i="0" dirty="0">
                <a:solidFill>
                  <a:srgbClr val="555555"/>
                </a:solidFill>
                <a:effectLst/>
                <a:latin typeface="Proxima Nova"/>
              </a:rPr>
              <a:t>Purposeful and selective bias</a:t>
            </a:r>
          </a:p>
          <a:p>
            <a:pPr algn="just">
              <a:buFont typeface="Arial" panose="020B0604020202020204" pitchFamily="34" charset="0"/>
              <a:buChar char="•"/>
            </a:pPr>
            <a:r>
              <a:rPr lang="en-US" b="0" i="0" dirty="0">
                <a:solidFill>
                  <a:srgbClr val="555555"/>
                </a:solidFill>
                <a:effectLst/>
                <a:latin typeface="Proxima Nova"/>
              </a:rPr>
              <a:t>Using percentage change in combination with a small sample size</a:t>
            </a:r>
          </a:p>
          <a:p>
            <a:endParaRPr lang="en-US" dirty="0"/>
          </a:p>
        </p:txBody>
      </p:sp>
    </p:spTree>
    <p:extLst>
      <p:ext uri="{BB962C8B-B14F-4D97-AF65-F5344CB8AC3E}">
        <p14:creationId xmlns:p14="http://schemas.microsoft.com/office/powerpoint/2010/main" val="1786569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Wednesday 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 of association:</a:t>
            </a:r>
          </a:p>
        </p:txBody>
      </p:sp>
      <p:sp>
        <p:nvSpPr>
          <p:cNvPr id="3" name="Content Placeholder 2"/>
          <p:cNvSpPr>
            <a:spLocks noGrp="1"/>
          </p:cNvSpPr>
          <p:nvPr>
            <p:ph idx="1"/>
          </p:nvPr>
        </p:nvSpPr>
        <p:spPr/>
        <p:txBody>
          <a:bodyPr>
            <a:normAutofit fontScale="92500" lnSpcReduction="10000"/>
          </a:bodyPr>
          <a:lstStyle/>
          <a:p>
            <a:r>
              <a:rPr lang="en-US" dirty="0"/>
              <a:t>Used to test whether two variables are related to one another or not</a:t>
            </a:r>
          </a:p>
          <a:p>
            <a:r>
              <a:rPr lang="en-US" dirty="0"/>
              <a:t>Null hypothesis: There is not relationship between two variables</a:t>
            </a:r>
          </a:p>
          <a:p>
            <a:r>
              <a:rPr lang="en-US" dirty="0"/>
              <a:t>Alternative hypothesis: There </a:t>
            </a:r>
            <a:r>
              <a:rPr lang="en-US" b="1" dirty="0"/>
              <a:t>is</a:t>
            </a:r>
            <a:r>
              <a:rPr lang="en-US" dirty="0"/>
              <a:t> a relationship between variables</a:t>
            </a:r>
          </a:p>
          <a:p>
            <a:endParaRPr lang="en-US" dirty="0"/>
          </a:p>
          <a:p>
            <a:endParaRPr lang="en-US" dirty="0"/>
          </a:p>
          <a:p>
            <a:r>
              <a:rPr lang="en-US" dirty="0"/>
              <a:t>Which test of association you use will depend on:</a:t>
            </a:r>
          </a:p>
          <a:p>
            <a:pPr lvl="1"/>
            <a:r>
              <a:rPr lang="en-US" dirty="0"/>
              <a:t>The nature of the variables you are studying including the type (nominal, ordinal, interval) and number of categories.</a:t>
            </a:r>
          </a:p>
          <a:p>
            <a:pPr lvl="1"/>
            <a:r>
              <a:rPr lang="en-US" dirty="0"/>
              <a:t>The nature of the question you’re answering (independence, agreement of coders, effect of an intervention, etc.).</a:t>
            </a:r>
          </a:p>
          <a:p>
            <a:pPr lvl="1"/>
            <a:r>
              <a:rPr lang="en-US" dirty="0"/>
              <a:t>Whether your hypothesis is symmetrical or asymmetrical.</a:t>
            </a:r>
          </a:p>
          <a:p>
            <a:pPr lvl="1"/>
            <a:r>
              <a:rPr lang="en-US" dirty="0"/>
              <a:t>Violation of assumptions</a:t>
            </a:r>
          </a:p>
          <a:p>
            <a:endParaRPr lang="en-US" dirty="0"/>
          </a:p>
        </p:txBody>
      </p:sp>
    </p:spTree>
    <p:extLst>
      <p:ext uri="{BB962C8B-B14F-4D97-AF65-F5344CB8AC3E}">
        <p14:creationId xmlns:p14="http://schemas.microsoft.com/office/powerpoint/2010/main" val="4265864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dirty="0"/>
              <a:t>A city reports that one specific street recycles 2.2 times as much as any other street.</a:t>
            </a:r>
          </a:p>
          <a:p>
            <a:pPr>
              <a:spcBef>
                <a:spcPts val="0"/>
              </a:spcBef>
              <a:spcAft>
                <a:spcPts val="0"/>
              </a:spcAft>
            </a:pPr>
            <a:r>
              <a:rPr lang="en-US" dirty="0"/>
              <a:t>- Are the streets the same length?</a:t>
            </a:r>
          </a:p>
          <a:p>
            <a:pPr>
              <a:spcBef>
                <a:spcPts val="0"/>
              </a:spcBef>
              <a:spcAft>
                <a:spcPts val="0"/>
              </a:spcAft>
            </a:pPr>
            <a:r>
              <a:rPr lang="en-US" dirty="0"/>
              <a:t>- Do equal numbers of people live on the streets?</a:t>
            </a:r>
          </a:p>
          <a:p>
            <a:pPr>
              <a:spcBef>
                <a:spcPts val="0"/>
              </a:spcBef>
              <a:spcAft>
                <a:spcPts val="0"/>
              </a:spcAft>
            </a:pPr>
            <a:endParaRPr lang="en-US" dirty="0"/>
          </a:p>
          <a:p>
            <a:pPr>
              <a:spcBef>
                <a:spcPts val="0"/>
              </a:spcBef>
              <a:spcAft>
                <a:spcPts val="0"/>
              </a:spcAft>
            </a:pPr>
            <a:r>
              <a:rPr lang="en-US" dirty="0"/>
              <a:t>Measuring recycling at the street level isn't a useful statistic unless streets are otherwise identical.</a:t>
            </a:r>
          </a:p>
          <a:p>
            <a:pPr>
              <a:spcBef>
                <a:spcPts val="0"/>
              </a:spcBef>
              <a:spcAft>
                <a:spcPts val="0"/>
              </a:spcAft>
            </a:pPr>
            <a:endParaRPr lang="en-US" dirty="0"/>
          </a:p>
          <a:p>
            <a:pPr>
              <a:spcBef>
                <a:spcPts val="0"/>
              </a:spcBef>
              <a:spcAft>
                <a:spcPts val="0"/>
              </a:spcAft>
            </a:pPr>
            <a:r>
              <a:rPr lang="en-US" dirty="0"/>
              <a:t>Alternatives:</a:t>
            </a:r>
          </a:p>
          <a:p>
            <a:pPr>
              <a:spcBef>
                <a:spcPts val="0"/>
              </a:spcBef>
              <a:spcAft>
                <a:spcPts val="0"/>
              </a:spcAft>
            </a:pPr>
            <a:r>
              <a:rPr lang="en-US" dirty="0"/>
              <a:t>- Recycling amount per living unit</a:t>
            </a:r>
          </a:p>
          <a:p>
            <a:pPr>
              <a:spcBef>
                <a:spcPts val="0"/>
              </a:spcBef>
              <a:spcAft>
                <a:spcPts val="0"/>
              </a:spcAft>
            </a:pPr>
            <a:r>
              <a:rPr lang="en-US" dirty="0"/>
              <a:t>- recycling amount per person</a:t>
            </a:r>
          </a:p>
          <a:p>
            <a:pPr>
              <a:spcBef>
                <a:spcPts val="0"/>
              </a:spcBef>
              <a:spcAft>
                <a:spcPts val="0"/>
              </a:spcAft>
            </a:pPr>
            <a:r>
              <a:rPr lang="en-US" dirty="0"/>
              <a:t>- Compare it to the amount of trash</a:t>
            </a:r>
          </a:p>
          <a:p>
            <a:pPr>
              <a:spcBef>
                <a:spcPts val="0"/>
              </a:spcBef>
              <a:spcAft>
                <a:spcPts val="0"/>
              </a:spcAft>
            </a:pPr>
            <a:endParaRPr lang="en-US" dirty="0"/>
          </a:p>
          <a:p>
            <a:pPr>
              <a:spcBef>
                <a:spcPts val="0"/>
              </a:spcBef>
              <a:spcAft>
                <a:spcPts val="0"/>
              </a:spcAft>
            </a:pPr>
            <a:r>
              <a:rPr lang="en-US" dirty="0"/>
              <a:t>We want to adjust the amount recycled to take into account the number of people on the street. </a:t>
            </a:r>
          </a:p>
        </p:txBody>
      </p:sp>
    </p:spTree>
    <p:extLst>
      <p:ext uri="{BB962C8B-B14F-4D97-AF65-F5344CB8AC3E}">
        <p14:creationId xmlns:p14="http://schemas.microsoft.com/office/powerpoint/2010/main" val="2044736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1" y="162740"/>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a:bodyPr>
              <a:lstStyle/>
              <a:p>
                <a:r>
                  <a:rPr lang="en-US" dirty="0"/>
                  <a:t>Bivariate Regression: </a:t>
                </a:r>
              </a:p>
              <a:p>
                <a:pPr lvl="1"/>
                <a:r>
                  <a:rPr lang="en-US" dirty="0"/>
                  <a:t>Based on finding best fitting line representing the relationship between x and y.</a:t>
                </a:r>
              </a:p>
              <a:p>
                <a:pPr lvl="1"/>
                <a:r>
                  <a:rPr lang="en-US" dirty="0"/>
                  <a:t>Identifies one variable as independent and the other as dependent.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𝑖</m:t>
                        </m:r>
                      </m:sub>
                    </m:sSub>
                    <m:r>
                      <a:rPr lang="en-US" sz="2400">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0</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𝑒</m:t>
                        </m:r>
                      </m:e>
                      <m:sub>
                        <m:r>
                          <a:rPr lang="en-US" sz="2400" i="1">
                            <a:latin typeface="Cambria Math"/>
                          </a:rPr>
                          <m:t>𝑖</m:t>
                        </m:r>
                      </m:sub>
                    </m:sSub>
                  </m:oMath>
                </a14:m>
                <a:endParaRPr lang="en-US" sz="2400" dirty="0"/>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𝑖</m:t>
                        </m:r>
                      </m:sub>
                    </m:sSub>
                  </m:oMath>
                </a14:m>
                <a:r>
                  <a:rPr lang="en-US" dirty="0"/>
                  <a:t> is the value of the dependent variable (y) for observation i.</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0</m:t>
                        </m:r>
                      </m:sub>
                    </m:sSub>
                  </m:oMath>
                </a14:m>
                <a:r>
                  <a:rPr lang="en-US" dirty="0"/>
                  <a:t> is the intercept, the predicted value of y when the x is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1</m:t>
                        </m:r>
                      </m:sub>
                    </m:sSub>
                  </m:oMath>
                </a14:m>
                <a:r>
                  <a:rPr lang="en-US" dirty="0"/>
                  <a:t> is the regression coefficient – how much we expect y to change as x increases.</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oMath>
                </a14:m>
                <a:r>
                  <a:rPr lang="en-US" dirty="0"/>
                  <a:t> is the value of the independent variable (x) for observation i. </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𝑒</m:t>
                        </m:r>
                      </m:e>
                      <m:sub>
                        <m:r>
                          <a:rPr lang="en-US" sz="2000" i="1">
                            <a:latin typeface="Cambria Math"/>
                          </a:rPr>
                          <m:t>𝑖</m:t>
                        </m:r>
                      </m:sub>
                    </m:sSub>
                  </m:oMath>
                </a14:m>
                <a:r>
                  <a:rPr lang="en-US" dirty="0"/>
                  <a:t> the error of the estimate for observation i (the deviation from the best-fitting line).</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13" t="-1646"/>
                </a:stretch>
              </a:blipFill>
            </p:spPr>
            <p:txBody>
              <a:bodyPr/>
              <a:lstStyle/>
              <a:p>
                <a:r>
                  <a:rPr lang="en-US">
                    <a:noFill/>
                  </a:rPr>
                  <a:t> </a:t>
                </a:r>
              </a:p>
            </p:txBody>
          </p:sp>
        </mc:Fallback>
      </mc:AlternateContent>
    </p:spTree>
    <p:extLst>
      <p:ext uri="{BB962C8B-B14F-4D97-AF65-F5344CB8AC3E}">
        <p14:creationId xmlns:p14="http://schemas.microsoft.com/office/powerpoint/2010/main" val="15113046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fontScale="90000"/>
          </a:bodyPr>
          <a:lstStyle/>
          <a:p>
            <a:r>
              <a:rPr lang="en-US" dirty="0"/>
              <a:t>Correlation between two continuous variables: can also be captured using bivariate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1864804"/>
                <a:ext cx="9720073" cy="4444556"/>
              </a:xfrm>
            </p:spPr>
            <p:txBody>
              <a:bodyPr>
                <a:normAutofit fontScale="85000" lnSpcReduction="20000"/>
              </a:bodyPr>
              <a:lstStyle/>
              <a:p>
                <a:r>
                  <a:rPr lang="en-US" dirty="0"/>
                  <a:t>Information produced by a bivariate regression: </a:t>
                </a:r>
              </a:p>
              <a:p>
                <a:pPr lvl="1"/>
                <a:r>
                  <a:rPr lang="en-US" dirty="0"/>
                  <a:t>Model from output includes R and R Square. </a:t>
                </a:r>
              </a:p>
              <a:p>
                <a:pPr lvl="2"/>
                <a:r>
                  <a:rPr lang="en-US" dirty="0"/>
                  <a:t>R in bivariate regression (with one independent variable) is the same as the Pearson correlation coefficient.</a:t>
                </a:r>
              </a:p>
              <a:p>
                <a:pPr lvl="2"/>
                <a:r>
                  <a:rPr lang="en-US" dirty="0"/>
                  <a:t>R Square is the percent of variance in the dependent variable that is explained by the independent variable. Ranges from 0 to 1.</a:t>
                </a:r>
              </a:p>
              <a:p>
                <a:pPr lvl="1"/>
                <a:r>
                  <a:rPr lang="en-US" dirty="0"/>
                  <a:t>Coefficient information:</a:t>
                </a:r>
              </a:p>
              <a:p>
                <a:pPr lvl="2"/>
                <a:r>
                  <a:rPr lang="en-US" dirty="0"/>
                  <a:t>Constant: represents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oMath>
                </a14:m>
                <a:endParaRPr lang="en-US" dirty="0"/>
              </a:p>
              <a:p>
                <a:pPr lvl="2"/>
                <a:r>
                  <a:rPr lang="en-US" dirty="0"/>
                  <a:t>Unstandardized coefficient: represents the amount of change in the dependent variable that corresponds to one unit of change in the independent variable (size affected by scale; positivity/negativity affected by direction of coding)</a:t>
                </a:r>
              </a:p>
              <a:p>
                <a:pPr lvl="2"/>
                <a:r>
                  <a:rPr lang="en-US" dirty="0"/>
                  <a:t>Standard error: represents strength of relationship and confidence (amount of “noise” in estimate of relationship).</a:t>
                </a:r>
              </a:p>
              <a:p>
                <a:pPr lvl="2"/>
                <a:r>
                  <a:rPr lang="en-US" dirty="0"/>
                  <a:t>t-statistic: roughly equal to unstandardized coefficient divided by standard error</a:t>
                </a:r>
              </a:p>
              <a:p>
                <a:pPr lvl="2"/>
                <a:r>
                  <a:rPr lang="en-US" dirty="0"/>
                  <a:t>p-value: as always p=&lt;.05 is significant (depends on sample size, but given a sufficiently large sample size, t approximate the z-distribution here, which means that t&gt;=1.96 is going to be significant)</a:t>
                </a:r>
              </a:p>
              <a:p>
                <a:pPr lvl="2"/>
                <a:r>
                  <a:rPr lang="en-US" dirty="0"/>
                  <a:t>Reporting coefficient </a:t>
                </a:r>
                <a14:m>
                  <m:oMath xmlns:m="http://schemas.openxmlformats.org/officeDocument/2006/math">
                    <m:r>
                      <a:rPr lang="en-US" i="1">
                        <a:latin typeface="Cambria Math"/>
                        <a:ea typeface="Cambria Math"/>
                      </a:rPr>
                      <m:t>𝛽</m:t>
                    </m:r>
                  </m:oMath>
                </a14:m>
                <a:r>
                  <a:rPr lang="en-US" dirty="0"/>
                  <a:t>=.31, SE=.05, p&lt;.05</a:t>
                </a:r>
              </a:p>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1864804"/>
                <a:ext cx="9720073" cy="4444556"/>
              </a:xfrm>
              <a:blipFill>
                <a:blip r:embed="rId2"/>
                <a:stretch>
                  <a:fillRect l="-376" t="-2058" r="-376"/>
                </a:stretch>
              </a:blipFill>
            </p:spPr>
            <p:txBody>
              <a:bodyPr/>
              <a:lstStyle/>
              <a:p>
                <a:r>
                  <a:rPr lang="en-US">
                    <a:noFill/>
                  </a:rPr>
                  <a:t> </a:t>
                </a:r>
              </a:p>
            </p:txBody>
          </p:sp>
        </mc:Fallback>
      </mc:AlternateContent>
    </p:spTree>
    <p:extLst>
      <p:ext uri="{BB962C8B-B14F-4D97-AF65-F5344CB8AC3E}">
        <p14:creationId xmlns:p14="http://schemas.microsoft.com/office/powerpoint/2010/main" val="78486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a:spcBef>
                <a:spcPts val="0"/>
              </a:spcBef>
              <a:spcAft>
                <a:spcPts val="0"/>
              </a:spcAft>
            </a:pPr>
            <a:endParaRPr lang="en-US" dirty="0"/>
          </a:p>
          <a:p>
            <a:pPr>
              <a:spcBef>
                <a:spcPts val="0"/>
              </a:spcBef>
              <a:spcAft>
                <a:spcPts val="0"/>
              </a:spcAft>
            </a:pPr>
            <a:r>
              <a:rPr lang="en-US" dirty="0"/>
              <a:t>Water Usage!</a:t>
            </a:r>
          </a:p>
          <a:p>
            <a:pPr>
              <a:spcBef>
                <a:spcPts val="0"/>
              </a:spcBef>
              <a:spcAft>
                <a:spcPts val="0"/>
              </a:spcAft>
            </a:pPr>
            <a:endParaRPr lang="en-US" dirty="0"/>
          </a:p>
          <a:p>
            <a:pPr>
              <a:spcBef>
                <a:spcPts val="0"/>
              </a:spcBef>
              <a:spcAft>
                <a:spcPts val="0"/>
              </a:spcAft>
            </a:pPr>
            <a:r>
              <a:rPr lang="en-US" dirty="0"/>
              <a:t>Some districts compare themselves to other districts or cities compare themselves to other cities. Measuring the water used per capita per day.</a:t>
            </a:r>
          </a:p>
          <a:p>
            <a:pPr>
              <a:spcBef>
                <a:spcPts val="0"/>
              </a:spcBef>
              <a:spcAft>
                <a:spcPts val="0"/>
              </a:spcAft>
            </a:pPr>
            <a:endParaRPr lang="en-US" dirty="0"/>
          </a:p>
          <a:p>
            <a:pPr>
              <a:spcBef>
                <a:spcPts val="0"/>
              </a:spcBef>
              <a:spcAft>
                <a:spcPts val="0"/>
              </a:spcAft>
            </a:pPr>
            <a:r>
              <a:rPr lang="en-US" dirty="0"/>
              <a:t>Alternatives:</a:t>
            </a:r>
          </a:p>
          <a:p>
            <a:pPr>
              <a:spcBef>
                <a:spcPts val="0"/>
              </a:spcBef>
              <a:spcAft>
                <a:spcPts val="0"/>
              </a:spcAft>
            </a:pPr>
            <a:r>
              <a:rPr lang="en-US" dirty="0"/>
              <a:t>- water use per acre</a:t>
            </a:r>
          </a:p>
          <a:p>
            <a:pPr>
              <a:spcBef>
                <a:spcPts val="0"/>
              </a:spcBef>
              <a:spcAft>
                <a:spcPts val="0"/>
              </a:spcAft>
            </a:pPr>
            <a:r>
              <a:rPr lang="en-US" dirty="0"/>
              <a:t>- Calculate proportions instead of raw numbers</a:t>
            </a:r>
          </a:p>
          <a:p>
            <a:pPr>
              <a:spcBef>
                <a:spcPts val="0"/>
              </a:spcBef>
              <a:spcAft>
                <a:spcPts val="0"/>
              </a:spcAft>
            </a:pPr>
            <a:r>
              <a:rPr lang="en-US" dirty="0"/>
              <a:t> </a:t>
            </a:r>
          </a:p>
          <a:p>
            <a:pPr>
              <a:spcBef>
                <a:spcPts val="0"/>
              </a:spcBef>
              <a:spcAft>
                <a:spcPts val="0"/>
              </a:spcAft>
            </a:pPr>
            <a:r>
              <a:rPr lang="en-US" dirty="0"/>
              <a:t>Findings show that water usage is highest for wealthy neighborhoods with large properties.</a:t>
            </a:r>
          </a:p>
          <a:p>
            <a:endParaRPr lang="en-US" dirty="0"/>
          </a:p>
        </p:txBody>
      </p:sp>
    </p:spTree>
    <p:extLst>
      <p:ext uri="{BB962C8B-B14F-4D97-AF65-F5344CB8AC3E}">
        <p14:creationId xmlns:p14="http://schemas.microsoft.com/office/powerpoint/2010/main" val="40830501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38328"/>
            <a:ext cx="9720072" cy="722376"/>
          </a:xfrm>
        </p:spPr>
        <p:txBody>
          <a:bodyPr>
            <a:normAutofit/>
          </a:bodyPr>
          <a:lstStyle/>
          <a:p>
            <a:r>
              <a:rPr lang="en-US" dirty="0"/>
              <a:t>Dichotomous independent variable:</a:t>
            </a:r>
          </a:p>
        </p:txBody>
      </p:sp>
      <p:sp>
        <p:nvSpPr>
          <p:cNvPr id="3" name="Content Placeholder 2"/>
          <p:cNvSpPr>
            <a:spLocks noGrp="1"/>
          </p:cNvSpPr>
          <p:nvPr>
            <p:ph idx="1"/>
          </p:nvPr>
        </p:nvSpPr>
        <p:spPr>
          <a:xfrm>
            <a:off x="1024128" y="1060704"/>
            <a:ext cx="10607040" cy="5522976"/>
          </a:xfrm>
        </p:spPr>
        <p:txBody>
          <a:bodyPr>
            <a:normAutofit fontScale="92500" lnSpcReduction="20000"/>
          </a:bodyPr>
          <a:lstStyle/>
          <a:p>
            <a:r>
              <a:rPr lang="en-US" dirty="0"/>
              <a:t>Evidence this far has used two continuous variables, but regression </a:t>
            </a:r>
          </a:p>
          <a:p>
            <a:r>
              <a:rPr lang="en-US" dirty="0"/>
              <a:t>E.g., homeowners versus renters</a:t>
            </a:r>
          </a:p>
          <a:p>
            <a:r>
              <a:rPr lang="en-US" dirty="0"/>
              <a:t>Recode dichotomous variable to have values of 0 and 1</a:t>
            </a:r>
          </a:p>
          <a:p>
            <a:pPr lvl="1"/>
            <a:r>
              <a:rPr lang="en-US" dirty="0"/>
              <a:t>Renters = 0</a:t>
            </a:r>
          </a:p>
          <a:p>
            <a:pPr lvl="1"/>
            <a:r>
              <a:rPr lang="en-US" dirty="0"/>
              <a:t>Homeowners = 1</a:t>
            </a:r>
          </a:p>
          <a:p>
            <a:pPr marL="128016" lvl="1" indent="0">
              <a:buNone/>
            </a:pPr>
            <a:endParaRPr lang="en-US" dirty="0"/>
          </a:p>
          <a:p>
            <a:pPr marL="128016" lvl="1" indent="0">
              <a:buNone/>
            </a:pPr>
            <a:r>
              <a:rPr lang="en-US" dirty="0"/>
              <a:t>Dependent variables: Feeling thermometer evaluation of the police coded from 0 to 101.</a:t>
            </a:r>
          </a:p>
          <a:p>
            <a:pPr marL="128016" lvl="1" indent="0">
              <a:buNone/>
            </a:pPr>
            <a:endParaRPr lang="en-US" dirty="0"/>
          </a:p>
          <a:p>
            <a:pPr marL="128016" lvl="1" indent="0">
              <a:buNone/>
            </a:pPr>
            <a:r>
              <a:rPr lang="en-US" dirty="0"/>
              <a:t>Unstandardized constant=76.45</a:t>
            </a:r>
          </a:p>
          <a:p>
            <a:pPr marL="128016" lvl="1" indent="0">
              <a:buNone/>
            </a:pPr>
            <a:r>
              <a:rPr lang="en-US" dirty="0"/>
              <a:t>Unstandardized correlation coefficient=.482</a:t>
            </a:r>
          </a:p>
          <a:p>
            <a:pPr marL="128016" lvl="1" indent="0">
              <a:buNone/>
            </a:pPr>
            <a:endParaRPr lang="en-US" dirty="0"/>
          </a:p>
          <a:p>
            <a:pPr marL="128016" lvl="1" indent="0">
              <a:buNone/>
            </a:pPr>
            <a:r>
              <a:rPr lang="en-US" dirty="0"/>
              <a:t>Constant=the value of the dependent variable for the 0 group (renters)</a:t>
            </a:r>
          </a:p>
          <a:p>
            <a:pPr marL="128016" lvl="1" indent="0">
              <a:buNone/>
            </a:pPr>
            <a:r>
              <a:rPr lang="en-US" dirty="0"/>
              <a:t>Coefficient = the difference in the dependent variable between those who are coded 0 and those who are coded 1; so the FT evaluation of the police was 76.45 for renters and 76.45+.482=76.932</a:t>
            </a:r>
          </a:p>
          <a:p>
            <a:pPr marL="128016" lvl="1" indent="0">
              <a:buNone/>
            </a:pPr>
            <a:endParaRPr lang="en-US" dirty="0"/>
          </a:p>
          <a:p>
            <a:pPr marL="128016" lvl="1" indent="0">
              <a:buNone/>
            </a:pPr>
            <a:r>
              <a:rPr lang="en-US" dirty="0"/>
              <a:t>Coefficient was not significant here, showing that evaluations of the police did not differ between homeowners and renters.</a:t>
            </a:r>
          </a:p>
          <a:p>
            <a:pPr marL="128016" lvl="1" indent="0">
              <a:buNone/>
            </a:pPr>
            <a:endParaRPr lang="en-US" dirty="0"/>
          </a:p>
          <a:p>
            <a:pPr marL="128016" lvl="1" indent="0">
              <a:buNone/>
            </a:pPr>
            <a:r>
              <a:rPr lang="en-US" dirty="0"/>
              <a:t>What two other statistical tests could be used to test whether attitudes toward police differed between homeowners and renters? </a:t>
            </a:r>
          </a:p>
          <a:p>
            <a:pPr marL="128016" lvl="1" indent="0">
              <a:buNone/>
            </a:pPr>
            <a:endParaRPr lang="en-US" dirty="0"/>
          </a:p>
        </p:txBody>
      </p:sp>
    </p:spTree>
    <p:extLst>
      <p:ext uri="{BB962C8B-B14F-4D97-AF65-F5344CB8AC3E}">
        <p14:creationId xmlns:p14="http://schemas.microsoft.com/office/powerpoint/2010/main" val="24145086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you want to use a categorical variable with more than 2 categories?</a:t>
            </a:r>
          </a:p>
        </p:txBody>
      </p:sp>
      <p:sp>
        <p:nvSpPr>
          <p:cNvPr id="5" name="Content Placeholder 4"/>
          <p:cNvSpPr>
            <a:spLocks noGrp="1"/>
          </p:cNvSpPr>
          <p:nvPr>
            <p:ph idx="1"/>
          </p:nvPr>
        </p:nvSpPr>
        <p:spPr/>
        <p:txBody>
          <a:bodyPr/>
          <a:lstStyle/>
          <a:p>
            <a:r>
              <a:rPr lang="en-US" dirty="0"/>
              <a:t>Variable asking respondents what is the most important change that is needed to make your city a better place.</a:t>
            </a:r>
          </a:p>
        </p:txBody>
      </p:sp>
      <p:pic>
        <p:nvPicPr>
          <p:cNvPr id="4" name="Picture 3"/>
          <p:cNvPicPr>
            <a:picLocks noChangeAspect="1"/>
          </p:cNvPicPr>
          <p:nvPr/>
        </p:nvPicPr>
        <p:blipFill>
          <a:blip r:embed="rId2"/>
          <a:stretch>
            <a:fillRect/>
          </a:stretch>
        </p:blipFill>
        <p:spPr>
          <a:xfrm>
            <a:off x="2454275" y="3010154"/>
            <a:ext cx="5629021" cy="3195121"/>
          </a:xfrm>
          <a:prstGeom prst="rect">
            <a:avLst/>
          </a:prstGeom>
        </p:spPr>
      </p:pic>
    </p:spTree>
    <p:extLst>
      <p:ext uri="{BB962C8B-B14F-4D97-AF65-F5344CB8AC3E}">
        <p14:creationId xmlns:p14="http://schemas.microsoft.com/office/powerpoint/2010/main" val="33510225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a:t>
            </a:r>
          </a:p>
        </p:txBody>
      </p:sp>
      <p:sp>
        <p:nvSpPr>
          <p:cNvPr id="4" name="Content Placeholder 3"/>
          <p:cNvSpPr>
            <a:spLocks noGrp="1"/>
          </p:cNvSpPr>
          <p:nvPr>
            <p:ph idx="1"/>
          </p:nvPr>
        </p:nvSpPr>
        <p:spPr/>
        <p:txBody>
          <a:bodyPr/>
          <a:lstStyle/>
          <a:p>
            <a:r>
              <a:rPr lang="en-US" dirty="0"/>
              <a:t>Dependent variable: likelihood of voting in the next election (0-100% probability)</a:t>
            </a:r>
          </a:p>
          <a:p>
            <a:r>
              <a:rPr lang="en-US" dirty="0"/>
              <a:t>Independent variable: what change would make the city a better place = all the dummy variables must be added together to represent this conceptual variable</a:t>
            </a:r>
          </a:p>
          <a:p>
            <a:endParaRPr lang="en-US" dirty="0"/>
          </a:p>
          <a:p>
            <a:r>
              <a:rPr lang="en-US" dirty="0"/>
              <a:t>Research question: Do respondent who identify different types of problems differ in their likelihood of voting in the next election?</a:t>
            </a:r>
          </a:p>
        </p:txBody>
      </p:sp>
    </p:spTree>
    <p:extLst>
      <p:ext uri="{BB962C8B-B14F-4D97-AF65-F5344CB8AC3E}">
        <p14:creationId xmlns:p14="http://schemas.microsoft.com/office/powerpoint/2010/main" val="27519967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r>
              <a:rPr lang="en-US" dirty="0"/>
              <a:t>Standard deviations describe Dispersion</a:t>
            </a:r>
          </a:p>
          <a:p>
            <a:pPr lvl="1"/>
            <a:r>
              <a:rPr lang="en-US" dirty="0"/>
              <a:t>How is the data dispersed around the mean</a:t>
            </a:r>
          </a:p>
          <a:p>
            <a:pPr lvl="2"/>
            <a:r>
              <a:rPr lang="en-US" dirty="0"/>
              <a:t>Low standard deviation – values are clustered close to the mean</a:t>
            </a:r>
          </a:p>
          <a:p>
            <a:pPr lvl="2"/>
            <a:r>
              <a:rPr lang="en-US" dirty="0"/>
              <a:t>High standard deviation – values are spread out away from the mean</a:t>
            </a:r>
          </a:p>
          <a:p>
            <a:pPr lvl="1"/>
            <a:r>
              <a:rPr lang="en-US" dirty="0"/>
              <a:t>A “normal” distribution looks like the classic bell curve</a:t>
            </a:r>
          </a:p>
        </p:txBody>
      </p:sp>
    </p:spTree>
    <p:extLst>
      <p:ext uri="{BB962C8B-B14F-4D97-AF65-F5344CB8AC3E}">
        <p14:creationId xmlns:p14="http://schemas.microsoft.com/office/powerpoint/2010/main" val="6990567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89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3"/>
          <a:stretch>
            <a:fillRect/>
          </a:stretch>
        </p:blipFill>
        <p:spPr>
          <a:xfrm>
            <a:off x="422705" y="1845734"/>
            <a:ext cx="3756471" cy="4365906"/>
          </a:xfrm>
          <a:prstGeom prst="rect">
            <a:avLst/>
          </a:prstGeom>
        </p:spPr>
      </p:pic>
      <p:pic>
        <p:nvPicPr>
          <p:cNvPr id="6" name="Picture 2" descr="fox news graph fail">
            <a:extLst>
              <a:ext uri="{FF2B5EF4-FFF2-40B4-BE49-F238E27FC236}">
                <a16:creationId xmlns:a16="http://schemas.microsoft.com/office/drawing/2014/main" id="{62054BC8-3186-452D-A70F-7AF662307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45" b="19972"/>
          <a:stretch/>
        </p:blipFill>
        <p:spPr bwMode="auto">
          <a:xfrm>
            <a:off x="5017793" y="1011981"/>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58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09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5841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4084738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7866510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194C-366D-4F54-9AE4-E26BCFCAA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CFC1A2-7639-4B9B-B20B-39A73B77A3F6}"/>
              </a:ext>
            </a:extLst>
          </p:cNvPr>
          <p:cNvSpPr>
            <a:spLocks noGrp="1"/>
          </p:cNvSpPr>
          <p:nvPr>
            <p:ph idx="1"/>
          </p:nvPr>
        </p:nvSpPr>
        <p:spPr/>
        <p:txBody>
          <a:bodyPr/>
          <a:lstStyle/>
          <a:p>
            <a:r>
              <a:rPr lang="en-US" dirty="0"/>
              <a:t>Create a new one in R with current data from ANES?</a:t>
            </a:r>
          </a:p>
        </p:txBody>
      </p:sp>
      <p:pic>
        <p:nvPicPr>
          <p:cNvPr id="6" name="Picture 5">
            <a:extLst>
              <a:ext uri="{FF2B5EF4-FFF2-40B4-BE49-F238E27FC236}">
                <a16:creationId xmlns:a16="http://schemas.microsoft.com/office/drawing/2014/main" id="{51A65DB8-7980-4FF7-84BC-77506ED3785E}"/>
              </a:ext>
            </a:extLst>
          </p:cNvPr>
          <p:cNvPicPr>
            <a:picLocks noChangeAspect="1"/>
          </p:cNvPicPr>
          <p:nvPr/>
        </p:nvPicPr>
        <p:blipFill>
          <a:blip r:embed="rId2"/>
          <a:stretch>
            <a:fillRect/>
          </a:stretch>
        </p:blipFill>
        <p:spPr>
          <a:xfrm>
            <a:off x="5996778" y="2266097"/>
            <a:ext cx="5734050" cy="4305300"/>
          </a:xfrm>
          <a:prstGeom prst="rect">
            <a:avLst/>
          </a:prstGeom>
        </p:spPr>
      </p:pic>
    </p:spTree>
    <p:extLst>
      <p:ext uri="{BB962C8B-B14F-4D97-AF65-F5344CB8AC3E}">
        <p14:creationId xmlns:p14="http://schemas.microsoft.com/office/powerpoint/2010/main" val="6905649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1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2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2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96199D3F-33BE-403C-A177-BD23EBA58CBE}_9.png&quot;/&gt;&lt;left val=&quot;59&quot;/&gt;&lt;top val=&quot;121&quot;/&gt;&lt;width val=&quot;606&quot;/&gt;&lt;height val=&quot;382&quot;/&gt;&lt;hasText val=&quot;1&quot;/&gt;&lt;/Image&gt;&lt;/ThreeDShapeInfo&gt;"/>
  <p:tag name="PRESENTER_SHAPETEXTINFO" val="&lt;ShapeTextInfo&gt;&lt;TableIndex row=&quot;-1&quot; col=&quot;-1&quot;&gt;&lt;linesCount val=&quot;9&quot;/&gt;&lt;lineCharCount val=&quot;45&quot;/&gt;&lt;lineCharCount val=&quot;40&quot;/&gt;&lt;lineCharCount val=&quot;5&quot;/&gt;&lt;lineCharCount val=&quot;47&quot;/&gt;&lt;lineCharCount val=&quot;32&quot;/&gt;&lt;lineCharCount val=&quot;5&quot;/&gt;&lt;lineCharCount val=&quot;45&quot;/&gt;&lt;lineCharCount val=&quot;18&quot;/&gt;&lt;lineCharCount val=&quot;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AC4B2EC-0836-44E5-AFE1-DE214EDD8A3E}_9.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5&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77907</TotalTime>
  <Words>12853</Words>
  <Application>Microsoft Office PowerPoint</Application>
  <PresentationFormat>Widescreen</PresentationFormat>
  <Paragraphs>1284</Paragraphs>
  <Slides>152</Slides>
  <Notes>90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152</vt:i4>
      </vt:variant>
    </vt:vector>
  </HeadingPairs>
  <TitlesOfParts>
    <vt:vector size="166" baseType="lpstr">
      <vt:lpstr>Arial</vt:lpstr>
      <vt:lpstr>Calibri</vt:lpstr>
      <vt:lpstr>Calibri Light</vt:lpstr>
      <vt:lpstr>Cambria Math</vt:lpstr>
      <vt:lpstr>Consolas</vt:lpstr>
      <vt:lpstr>LMRoman10-Regular-Identity-H</vt:lpstr>
      <vt:lpstr>Montserrat-Light</vt:lpstr>
      <vt:lpstr>Proxima Nova</vt:lpstr>
      <vt:lpstr>Segoe UI</vt:lpstr>
      <vt:lpstr>Segoe UI Semilight</vt:lpstr>
      <vt:lpstr>Symbol</vt:lpstr>
      <vt:lpstr>Times New Roman</vt:lpstr>
      <vt:lpstr>Wingdings</vt:lpstr>
      <vt:lpstr>Retrospect</vt:lpstr>
      <vt:lpstr>PPOL 105: Programing &amp; Data Analysis for Public Policy</vt:lpstr>
      <vt:lpstr>Week 1: Introduction</vt:lpstr>
      <vt:lpstr>Syllabus</vt:lpstr>
      <vt:lpstr>Excel is Free through UIC</vt:lpstr>
      <vt:lpstr>Goals for the Course</vt:lpstr>
      <vt:lpstr>Framing</vt:lpstr>
      <vt:lpstr>PowerPoint Presentation</vt:lpstr>
      <vt:lpstr>PowerPoint Presentation</vt:lpstr>
      <vt:lpstr>PowerPoint Presentation</vt:lpstr>
      <vt:lpstr>Avoiding bad graphs</vt:lpstr>
      <vt:lpstr>Discussion</vt:lpstr>
      <vt:lpstr>PowerPoint Presentation</vt:lpstr>
      <vt:lpstr>Data Sources</vt:lpstr>
      <vt:lpstr>PowerPoint Presentation</vt:lpstr>
      <vt:lpstr>Accessing Public Data</vt:lpstr>
      <vt:lpstr>Opening data in Excel</vt:lpstr>
      <vt:lpstr>Files in Excel</vt:lpstr>
      <vt:lpstr>Chicago and WID example</vt:lpstr>
      <vt:lpstr>Download Chicago Traffic Accident Data</vt:lpstr>
      <vt:lpstr>PowerPoint Presentation</vt:lpstr>
      <vt:lpstr>PowerPoint Presentation</vt:lpstr>
      <vt:lpstr>PowerPoint Presentation</vt:lpstr>
      <vt:lpstr>Complete Handout before Leaving</vt:lpstr>
      <vt:lpstr>Week 2</vt:lpstr>
      <vt:lpstr>Using  Data</vt:lpstr>
      <vt:lpstr>“Good” vs. “Bad” data</vt:lpstr>
      <vt:lpstr>Messy Examples</vt:lpstr>
      <vt:lpstr>PowerPoint Presentation</vt:lpstr>
      <vt:lpstr>Chicago Traffic Accidents</vt:lpstr>
      <vt:lpstr>Download Chicago Traffic Accident Data</vt:lpstr>
      <vt:lpstr>PowerPoint Presentation</vt:lpstr>
      <vt:lpstr>PowerPoint Presentation</vt:lpstr>
      <vt:lpstr>Excel Tables</vt:lpstr>
      <vt:lpstr>Pivot Tables &amp; Pivot Charts</vt:lpstr>
      <vt:lpstr>Descriptive Statistics</vt:lpstr>
      <vt:lpstr>Inferential Statistics (PPOL 205)</vt:lpstr>
      <vt:lpstr>Descriptive Statistics Practice</vt:lpstr>
      <vt:lpstr>Exploratory Graphs</vt:lpstr>
      <vt:lpstr>When did people have an accident?</vt:lpstr>
      <vt:lpstr>What were the posted speed limits?</vt:lpstr>
      <vt:lpstr>PowerPoint Presentation</vt:lpstr>
      <vt:lpstr>PowerPoint Presentation</vt:lpstr>
      <vt:lpstr>Horizontal Bar Graphs</vt:lpstr>
      <vt:lpstr>Explanatory Graphs</vt:lpstr>
      <vt:lpstr>Cleaning Data</vt:lpstr>
      <vt:lpstr>Separating Cell Information</vt:lpstr>
      <vt:lpstr>Combining Cells in Excel</vt:lpstr>
      <vt:lpstr>Week 3</vt:lpstr>
      <vt:lpstr>Recap of Last Two Weeks</vt:lpstr>
      <vt:lpstr>Central Tendency</vt:lpstr>
      <vt:lpstr>Research Question: V161178 vs. V161181</vt:lpstr>
      <vt:lpstr>PowerPoint Presentation</vt:lpstr>
      <vt:lpstr>Example 4</vt:lpstr>
      <vt:lpstr>Texas Winter Storm</vt:lpstr>
      <vt:lpstr>PowerPoint Presentation</vt:lpstr>
      <vt:lpstr>PowerPoint Presentation</vt:lpstr>
      <vt:lpstr>PowerPoint Presentation</vt:lpstr>
      <vt:lpstr>PowerPoint Presentation</vt:lpstr>
      <vt:lpstr>PowerPoint Presentation</vt:lpstr>
      <vt:lpstr>Types of Variables</vt:lpstr>
      <vt:lpstr>Manipulating Data</vt:lpstr>
      <vt:lpstr>PowerPoint Presentation</vt:lpstr>
      <vt:lpstr>Week 4  </vt:lpstr>
      <vt:lpstr>Wednesday Lab</vt:lpstr>
      <vt:lpstr>Correlation </vt:lpstr>
      <vt:lpstr> The base function for correlations in R is simply cor() followed by the y and x variables.</vt:lpstr>
      <vt:lpstr>PowerPoint Presentation</vt:lpstr>
      <vt:lpstr>PowerPoint Presentation</vt:lpstr>
      <vt:lpstr>Tests of association:</vt:lpstr>
      <vt:lpstr>Correlation</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Correlation between two continuous variables: can also be captured using bivariate regression</vt:lpstr>
      <vt:lpstr>Correlation between two continuous variables: can also be captured using bivariate regression</vt:lpstr>
      <vt:lpstr>Dichotomous independent variable:</vt:lpstr>
      <vt:lpstr>What if you want to use a categorical variable with more than 2 categories?</vt:lpstr>
      <vt:lpstr>Regression:</vt:lpstr>
      <vt:lpstr>Using Multiple Measures</vt:lpstr>
      <vt:lpstr>Index vs. Scale</vt:lpstr>
      <vt:lpstr>Validity &amp; Reliability</vt:lpstr>
      <vt:lpstr>Dispersion and Deviation</vt:lpstr>
      <vt:lpstr>Central Limit Theorem</vt:lpstr>
      <vt:lpstr>Central Limit Theorem</vt:lpstr>
      <vt:lpstr>PowerPoint Presentation</vt:lpstr>
      <vt:lpstr>PowerPoint Presentation</vt:lpstr>
      <vt:lpstr>PowerPoint Presentation</vt:lpstr>
      <vt:lpstr>PowerPoint Presentation</vt:lpstr>
      <vt:lpstr>PowerPoint Presentation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Manipulating and Recoding Variables in R</vt:lpstr>
      <vt:lpstr>Game Plan: Manipulating Data in R</vt:lpstr>
      <vt:lpstr>Useful Functions and Packages </vt:lpstr>
      <vt:lpstr>Look at a Variable: V161115</vt:lpstr>
      <vt:lpstr>Attributes: V161115</vt:lpstr>
      <vt:lpstr>Frequencies: V161115</vt:lpstr>
      <vt:lpstr>Create a Smaller Dataset: Subset Data</vt:lpstr>
      <vt:lpstr>Defining Missing Values = NA in R</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Recoding a Categorical Variable</vt:lpstr>
      <vt:lpstr>Week 3 Lab</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Appropriate statistics for describing variables</vt:lpstr>
      <vt:lpstr>Distribution</vt:lpstr>
      <vt:lpstr>Preferences of spending on defense by gender </vt:lpstr>
      <vt:lpstr>Preferences for Spending on Defense for Democrats and Republicans</vt:lpstr>
      <vt:lpstr>Research Question: V161178 vs. V161181</vt:lpstr>
      <vt:lpstr>PowerPoint Presentation</vt:lpstr>
      <vt:lpstr>Example 4</vt:lpstr>
      <vt:lpstr>Research Question</vt:lpstr>
      <vt:lpstr>Example: Correlation between feeling thermometers between feeling thermometer rating of mayor and local city police (0-100)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392</cp:revision>
  <dcterms:created xsi:type="dcterms:W3CDTF">2019-08-14T15:01:52Z</dcterms:created>
  <dcterms:modified xsi:type="dcterms:W3CDTF">2021-07-01T04:00:11Z</dcterms:modified>
</cp:coreProperties>
</file>